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7" r:id="rId3"/>
    <p:sldId id="275" r:id="rId4"/>
    <p:sldId id="295" r:id="rId5"/>
    <p:sldId id="286" r:id="rId6"/>
    <p:sldId id="276" r:id="rId7"/>
    <p:sldId id="277" r:id="rId8"/>
    <p:sldId id="278" r:id="rId9"/>
    <p:sldId id="279" r:id="rId10"/>
    <p:sldId id="280" r:id="rId11"/>
    <p:sldId id="281" r:id="rId12"/>
    <p:sldId id="282" r:id="rId13"/>
    <p:sldId id="283" r:id="rId14"/>
    <p:sldId id="284" r:id="rId15"/>
    <p:sldId id="285" r:id="rId16"/>
    <p:sldId id="287" r:id="rId17"/>
    <p:sldId id="299" r:id="rId18"/>
    <p:sldId id="288" r:id="rId19"/>
    <p:sldId id="298" r:id="rId20"/>
    <p:sldId id="289" r:id="rId21"/>
    <p:sldId id="290" r:id="rId22"/>
    <p:sldId id="291" r:id="rId23"/>
    <p:sldId id="292" r:id="rId24"/>
    <p:sldId id="294"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oshia DeVose" initials="LD" lastIdx="2" clrIdx="0">
    <p:extLst>
      <p:ext uri="{19B8F6BF-5375-455C-9EA6-DF929625EA0E}">
        <p15:presenceInfo xmlns:p15="http://schemas.microsoft.com/office/powerpoint/2012/main" userId="S::lasanders@phmc.org::72374437-9740-46b2-9e6a-9fa87af96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B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44" autoAdjust="0"/>
  </p:normalViewPr>
  <p:slideViewPr>
    <p:cSldViewPr>
      <p:cViewPr varScale="1">
        <p:scale>
          <a:sx n="56" d="100"/>
          <a:sy n="56" d="100"/>
        </p:scale>
        <p:origin x="15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AD46F31-02A1-4A9F-81E5-3C2D9CBC9C55}" type="datetimeFigureOut">
              <a:rPr lang="en-US" smtClean="0"/>
              <a:t>12/16/2020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D62EB-5E1E-453D-A08C-126F3F2F6B36}" type="slidenum">
              <a:rPr lang="en-US" smtClean="0"/>
              <a:t>‹#›</a:t>
            </a:fld>
            <a:endParaRPr lang="en-US"/>
          </a:p>
        </p:txBody>
      </p:sp>
    </p:spTree>
    <p:extLst>
      <p:ext uri="{BB962C8B-B14F-4D97-AF65-F5344CB8AC3E}">
        <p14:creationId xmlns:p14="http://schemas.microsoft.com/office/powerpoint/2010/main" val="295358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ladevose@phmc.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mailto:jmoore@phmc.org" TargetMode="External"/><Relationship Id="rId4" Type="http://schemas.openxmlformats.org/officeDocument/2006/relationships/hyperlink" Target="mailto:bcarpenter@phmc.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D62EB-5E1E-453D-A08C-126F3F2F6B36}" type="slidenum">
              <a:rPr lang="en-US" smtClean="0"/>
              <a:t>1</a:t>
            </a:fld>
            <a:endParaRPr lang="en-US"/>
          </a:p>
        </p:txBody>
      </p:sp>
    </p:spTree>
    <p:extLst>
      <p:ext uri="{BB962C8B-B14F-4D97-AF65-F5344CB8AC3E}">
        <p14:creationId xmlns:p14="http://schemas.microsoft.com/office/powerpoint/2010/main" val="174686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a:t>
            </a:r>
          </a:p>
        </p:txBody>
      </p:sp>
      <p:sp>
        <p:nvSpPr>
          <p:cNvPr id="4" name="Slide Number Placeholder 3"/>
          <p:cNvSpPr>
            <a:spLocks noGrp="1"/>
          </p:cNvSpPr>
          <p:nvPr>
            <p:ph type="sldNum" sz="quarter" idx="5"/>
          </p:nvPr>
        </p:nvSpPr>
        <p:spPr/>
        <p:txBody>
          <a:bodyPr/>
          <a:lstStyle/>
          <a:p>
            <a:fld id="{758D62EB-5E1E-453D-A08C-126F3F2F6B36}" type="slidenum">
              <a:rPr lang="en-US" smtClean="0"/>
              <a:t>10</a:t>
            </a:fld>
            <a:endParaRPr lang="en-US"/>
          </a:p>
        </p:txBody>
      </p:sp>
    </p:spTree>
    <p:extLst>
      <p:ext uri="{BB962C8B-B14F-4D97-AF65-F5344CB8AC3E}">
        <p14:creationId xmlns:p14="http://schemas.microsoft.com/office/powerpoint/2010/main" val="133187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FF5489-32D8-4C85-B245-6AB8DD5E8FF0}" type="slidenum">
              <a:rPr lang="en-US" smtClean="0"/>
              <a:t>11</a:t>
            </a:fld>
            <a:endParaRPr lang="en-US"/>
          </a:p>
        </p:txBody>
      </p:sp>
    </p:spTree>
    <p:extLst>
      <p:ext uri="{BB962C8B-B14F-4D97-AF65-F5344CB8AC3E}">
        <p14:creationId xmlns:p14="http://schemas.microsoft.com/office/powerpoint/2010/main" val="91605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a:t>
            </a:r>
          </a:p>
        </p:txBody>
      </p:sp>
      <p:sp>
        <p:nvSpPr>
          <p:cNvPr id="4" name="Slide Number Placeholder 3"/>
          <p:cNvSpPr>
            <a:spLocks noGrp="1"/>
          </p:cNvSpPr>
          <p:nvPr>
            <p:ph type="sldNum" sz="quarter" idx="5"/>
          </p:nvPr>
        </p:nvSpPr>
        <p:spPr/>
        <p:txBody>
          <a:bodyPr/>
          <a:lstStyle/>
          <a:p>
            <a:fld id="{758D62EB-5E1E-453D-A08C-126F3F2F6B36}" type="slidenum">
              <a:rPr lang="en-US" smtClean="0"/>
              <a:t>12</a:t>
            </a:fld>
            <a:endParaRPr lang="en-US"/>
          </a:p>
        </p:txBody>
      </p:sp>
    </p:spTree>
    <p:extLst>
      <p:ext uri="{BB962C8B-B14F-4D97-AF65-F5344CB8AC3E}">
        <p14:creationId xmlns:p14="http://schemas.microsoft.com/office/powerpoint/2010/main" val="221449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Possibly use this slide to show relationship to guidelines and ERS standards. </a:t>
            </a:r>
            <a:r>
              <a:rPr lang="en-US" dirty="0"/>
              <a:t>Important to stress that while these projects can help aid in meeting current COVID guidelines, most are already noted as best practice and can assist the facility in meeting and sustaining long term goals in health and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dirty="0"/>
              <a:t>Revise and edit project list</a:t>
            </a:r>
          </a:p>
        </p:txBody>
      </p:sp>
      <p:sp>
        <p:nvSpPr>
          <p:cNvPr id="4" name="Slide Number Placeholder 3"/>
          <p:cNvSpPr>
            <a:spLocks noGrp="1"/>
          </p:cNvSpPr>
          <p:nvPr>
            <p:ph type="sldNum" sz="quarter" idx="5"/>
          </p:nvPr>
        </p:nvSpPr>
        <p:spPr/>
        <p:txBody>
          <a:bodyPr/>
          <a:lstStyle/>
          <a:p>
            <a:fld id="{F0FF5489-32D8-4C85-B245-6AB8DD5E8FF0}" type="slidenum">
              <a:rPr lang="en-US" smtClean="0"/>
              <a:t>13</a:t>
            </a:fld>
            <a:endParaRPr lang="en-US"/>
          </a:p>
        </p:txBody>
      </p:sp>
    </p:spTree>
    <p:extLst>
      <p:ext uri="{BB962C8B-B14F-4D97-AF65-F5344CB8AC3E}">
        <p14:creationId xmlns:p14="http://schemas.microsoft.com/office/powerpoint/2010/main" val="334337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a:t>
            </a:r>
          </a:p>
        </p:txBody>
      </p:sp>
      <p:sp>
        <p:nvSpPr>
          <p:cNvPr id="4" name="Slide Number Placeholder 3"/>
          <p:cNvSpPr>
            <a:spLocks noGrp="1"/>
          </p:cNvSpPr>
          <p:nvPr>
            <p:ph type="sldNum" sz="quarter" idx="10"/>
          </p:nvPr>
        </p:nvSpPr>
        <p:spPr/>
        <p:txBody>
          <a:bodyPr/>
          <a:lstStyle/>
          <a:p>
            <a:fld id="{F0FF5489-32D8-4C85-B245-6AB8DD5E8FF0}" type="slidenum">
              <a:rPr lang="en-US" smtClean="0"/>
              <a:t>14</a:t>
            </a:fld>
            <a:endParaRPr lang="en-US"/>
          </a:p>
        </p:txBody>
      </p:sp>
    </p:spTree>
    <p:extLst>
      <p:ext uri="{BB962C8B-B14F-4D97-AF65-F5344CB8AC3E}">
        <p14:creationId xmlns:p14="http://schemas.microsoft.com/office/powerpoint/2010/main" val="110754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 </a:t>
            </a:r>
          </a:p>
          <a:p>
            <a:r>
              <a:rPr lang="en-US" dirty="0"/>
              <a:t>Note that the site visit will be coordinated with the provider and held after hours</a:t>
            </a:r>
          </a:p>
          <a:p>
            <a:r>
              <a:rPr lang="en-US" dirty="0"/>
              <a:t>We will expect the providers to be following COVID-19 safety protocols  and our inspector will too</a:t>
            </a:r>
          </a:p>
        </p:txBody>
      </p:sp>
      <p:sp>
        <p:nvSpPr>
          <p:cNvPr id="4" name="Slide Number Placeholder 3"/>
          <p:cNvSpPr>
            <a:spLocks noGrp="1"/>
          </p:cNvSpPr>
          <p:nvPr>
            <p:ph type="sldNum" sz="quarter" idx="5"/>
          </p:nvPr>
        </p:nvSpPr>
        <p:spPr/>
        <p:txBody>
          <a:bodyPr/>
          <a:lstStyle/>
          <a:p>
            <a:fld id="{F0FF5489-32D8-4C85-B245-6AB8DD5E8FF0}" type="slidenum">
              <a:rPr lang="en-US" smtClean="0"/>
              <a:t>15</a:t>
            </a:fld>
            <a:endParaRPr lang="en-US"/>
          </a:p>
        </p:txBody>
      </p:sp>
    </p:spTree>
    <p:extLst>
      <p:ext uri="{BB962C8B-B14F-4D97-AF65-F5344CB8AC3E}">
        <p14:creationId xmlns:p14="http://schemas.microsoft.com/office/powerpoint/2010/main" val="375858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endParaRPr lang="en-US" dirty="0"/>
          </a:p>
          <a:p>
            <a:r>
              <a:rPr lang="en-US" dirty="0"/>
              <a:t>We ask that you submit all documents electronically. </a:t>
            </a:r>
          </a:p>
          <a:p>
            <a:r>
              <a:rPr lang="en-US" dirty="0"/>
              <a:t>Applications are not considered complete unless all documents have been provided</a:t>
            </a:r>
          </a:p>
          <a:p>
            <a:endParaRPr lang="en-US" dirty="0"/>
          </a:p>
          <a:p>
            <a:r>
              <a:rPr lang="en-US" dirty="0"/>
              <a:t>HIGHLIGHTED</a:t>
            </a:r>
          </a:p>
          <a:p>
            <a:r>
              <a:rPr lang="en-US" dirty="0"/>
              <a:t>-TWO Comparable quotes from a licensed and insured contractor</a:t>
            </a:r>
          </a:p>
          <a:p>
            <a:r>
              <a:rPr lang="en-US" dirty="0"/>
              <a:t>-Contractor license must be submitted for your chosen contractor –</a:t>
            </a:r>
          </a:p>
          <a:p>
            <a:r>
              <a:rPr lang="en-US" dirty="0"/>
              <a:t>-Project Budget Template – Helps to show the projected amount for your project based on quotes</a:t>
            </a:r>
          </a:p>
          <a:p>
            <a:endParaRPr lang="en-US" dirty="0"/>
          </a:p>
          <a:p>
            <a:endParaRPr lang="en-US" dirty="0"/>
          </a:p>
        </p:txBody>
      </p:sp>
      <p:sp>
        <p:nvSpPr>
          <p:cNvPr id="4" name="Slide Number Placeholder 3"/>
          <p:cNvSpPr>
            <a:spLocks noGrp="1"/>
          </p:cNvSpPr>
          <p:nvPr>
            <p:ph type="sldNum" sz="quarter" idx="5"/>
          </p:nvPr>
        </p:nvSpPr>
        <p:spPr/>
        <p:txBody>
          <a:bodyPr/>
          <a:lstStyle/>
          <a:p>
            <a:fld id="{758D62EB-5E1E-453D-A08C-126F3F2F6B36}" type="slidenum">
              <a:rPr lang="en-US" smtClean="0"/>
              <a:t>16</a:t>
            </a:fld>
            <a:endParaRPr lang="en-US"/>
          </a:p>
        </p:txBody>
      </p:sp>
    </p:spTree>
    <p:extLst>
      <p:ext uri="{BB962C8B-B14F-4D97-AF65-F5344CB8AC3E}">
        <p14:creationId xmlns:p14="http://schemas.microsoft.com/office/powerpoint/2010/main" val="257386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a:t>
            </a:r>
          </a:p>
          <a:p>
            <a:r>
              <a:rPr lang="en-US" dirty="0"/>
              <a:t>Valid Contractor’s License through the City of Philadelphia’s Department of Licenses and Inspections</a:t>
            </a:r>
          </a:p>
          <a:p>
            <a:r>
              <a:rPr lang="en-US" dirty="0"/>
              <a:t>•	Insured in the City of Philadelphia and names the provider on their Certificate of Insurance as Certificate Holder and Additional Insured under the contractor’s comprehensive general liability insurance policy.</a:t>
            </a:r>
          </a:p>
          <a:p>
            <a:endParaRPr lang="en-US" dirty="0"/>
          </a:p>
          <a:p>
            <a:endParaRPr lang="en-US" dirty="0"/>
          </a:p>
        </p:txBody>
      </p:sp>
      <p:sp>
        <p:nvSpPr>
          <p:cNvPr id="4" name="Slide Number Placeholder 3"/>
          <p:cNvSpPr>
            <a:spLocks noGrp="1"/>
          </p:cNvSpPr>
          <p:nvPr>
            <p:ph type="sldNum" sz="quarter" idx="10"/>
          </p:nvPr>
        </p:nvSpPr>
        <p:spPr/>
        <p:txBody>
          <a:bodyPr/>
          <a:lstStyle/>
          <a:p>
            <a:fld id="{F0FF5489-32D8-4C85-B245-6AB8DD5E8FF0}" type="slidenum">
              <a:rPr lang="en-US" smtClean="0"/>
              <a:t>18</a:t>
            </a:fld>
            <a:endParaRPr lang="en-US"/>
          </a:p>
        </p:txBody>
      </p:sp>
    </p:spTree>
    <p:extLst>
      <p:ext uri="{BB962C8B-B14F-4D97-AF65-F5344CB8AC3E}">
        <p14:creationId xmlns:p14="http://schemas.microsoft.com/office/powerpoint/2010/main" val="313573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a:t>
            </a:r>
          </a:p>
          <a:p>
            <a:endParaRPr lang="en-US" dirty="0"/>
          </a:p>
        </p:txBody>
      </p:sp>
      <p:sp>
        <p:nvSpPr>
          <p:cNvPr id="4" name="Slide Number Placeholder 3"/>
          <p:cNvSpPr>
            <a:spLocks noGrp="1"/>
          </p:cNvSpPr>
          <p:nvPr>
            <p:ph type="sldNum" sz="quarter" idx="10"/>
          </p:nvPr>
        </p:nvSpPr>
        <p:spPr/>
        <p:txBody>
          <a:bodyPr/>
          <a:lstStyle/>
          <a:p>
            <a:fld id="{F0FF5489-32D8-4C85-B245-6AB8DD5E8FF0}" type="slidenum">
              <a:rPr lang="en-US" smtClean="0"/>
              <a:t>20</a:t>
            </a:fld>
            <a:endParaRPr lang="en-US"/>
          </a:p>
        </p:txBody>
      </p:sp>
    </p:spTree>
    <p:extLst>
      <p:ext uri="{BB962C8B-B14F-4D97-AF65-F5344CB8AC3E}">
        <p14:creationId xmlns:p14="http://schemas.microsoft.com/office/powerpoint/2010/main" val="122514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a:t>
            </a:r>
          </a:p>
        </p:txBody>
      </p:sp>
      <p:sp>
        <p:nvSpPr>
          <p:cNvPr id="4" name="Slide Number Placeholder 3"/>
          <p:cNvSpPr>
            <a:spLocks noGrp="1"/>
          </p:cNvSpPr>
          <p:nvPr>
            <p:ph type="sldNum" sz="quarter" idx="10"/>
          </p:nvPr>
        </p:nvSpPr>
        <p:spPr/>
        <p:txBody>
          <a:bodyPr/>
          <a:lstStyle/>
          <a:p>
            <a:fld id="{F0FF5489-32D8-4C85-B245-6AB8DD5E8FF0}" type="slidenum">
              <a:rPr lang="en-US" smtClean="0"/>
              <a:t>21</a:t>
            </a:fld>
            <a:endParaRPr lang="en-US"/>
          </a:p>
        </p:txBody>
      </p:sp>
    </p:spTree>
    <p:extLst>
      <p:ext uri="{BB962C8B-B14F-4D97-AF65-F5344CB8AC3E}">
        <p14:creationId xmlns:p14="http://schemas.microsoft.com/office/powerpoint/2010/main" val="172267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Attendees a closer look at the control panel</a:t>
            </a:r>
            <a:r>
              <a:rPr lang="en-US" baseline="0" dirty="0"/>
              <a:t> and how they can participate.  Text may be adjusted to suit your event needs.</a:t>
            </a:r>
            <a:br>
              <a:rPr lang="en-US" baseline="0" dirty="0"/>
            </a:br>
            <a:br>
              <a:rPr lang="en-US" baseline="0" dirty="0"/>
            </a:br>
            <a:r>
              <a:rPr lang="en-US" b="1" baseline="0" dirty="0"/>
              <a:t>Note:</a:t>
            </a:r>
            <a:r>
              <a:rPr lang="en-US" b="0" baseline="0" dirty="0"/>
              <a:t> Hand Raising is disabled (see slide 6)</a:t>
            </a:r>
            <a:br>
              <a:rPr lang="en-US" b="0" baseline="0" dirty="0"/>
            </a:br>
            <a:endParaRPr lang="en-US" b="0" baseline="0" dirty="0"/>
          </a:p>
          <a:p>
            <a:r>
              <a:rPr lang="en-US" b="1" baseline="0" dirty="0"/>
              <a:t>Tip: </a:t>
            </a:r>
            <a:r>
              <a:rPr lang="en-US" b="0" baseline="0" dirty="0"/>
              <a:t>Add animations to the “call outs” using PowerPoint features to provide step by step instructions.  </a:t>
            </a:r>
            <a:endParaRPr lang="en-US" b="1" dirty="0"/>
          </a:p>
        </p:txBody>
      </p:sp>
      <p:sp>
        <p:nvSpPr>
          <p:cNvPr id="4" name="Slide Number Placeholder 3"/>
          <p:cNvSpPr>
            <a:spLocks noGrp="1"/>
          </p:cNvSpPr>
          <p:nvPr>
            <p:ph type="sldNum" sz="quarter" idx="10"/>
          </p:nvPr>
        </p:nvSpPr>
        <p:spPr/>
        <p:txBody>
          <a:bodyPr/>
          <a:lstStyle/>
          <a:p>
            <a:fld id="{DE5069A1-15D4-42C4-BA7D-D53ABF512BC2}" type="slidenum">
              <a:rPr lang="en-US" smtClean="0"/>
              <a:t>2</a:t>
            </a:fld>
            <a:endParaRPr lang="en-US"/>
          </a:p>
        </p:txBody>
      </p:sp>
    </p:spTree>
    <p:extLst>
      <p:ext uri="{BB962C8B-B14F-4D97-AF65-F5344CB8AC3E}">
        <p14:creationId xmlns:p14="http://schemas.microsoft.com/office/powerpoint/2010/main" val="313067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endParaRPr lang="en-US" dirty="0"/>
          </a:p>
          <a:p>
            <a:r>
              <a:rPr lang="en-US" dirty="0"/>
              <a:t>Project start dates will be contingent upon when the provider’s grant agreement has been signed, returned, and conformed</a:t>
            </a:r>
          </a:p>
          <a:p>
            <a:endParaRPr lang="en-US" dirty="0"/>
          </a:p>
        </p:txBody>
      </p:sp>
      <p:sp>
        <p:nvSpPr>
          <p:cNvPr id="4" name="Slide Number Placeholder 3"/>
          <p:cNvSpPr>
            <a:spLocks noGrp="1"/>
          </p:cNvSpPr>
          <p:nvPr>
            <p:ph type="sldNum" sz="quarter" idx="10"/>
          </p:nvPr>
        </p:nvSpPr>
        <p:spPr/>
        <p:txBody>
          <a:bodyPr/>
          <a:lstStyle/>
          <a:p>
            <a:fld id="{F0FF5489-32D8-4C85-B245-6AB8DD5E8FF0}" type="slidenum">
              <a:rPr lang="en-US" smtClean="0"/>
              <a:t>22</a:t>
            </a:fld>
            <a:endParaRPr lang="en-US"/>
          </a:p>
        </p:txBody>
      </p:sp>
    </p:spTree>
    <p:extLst>
      <p:ext uri="{BB962C8B-B14F-4D97-AF65-F5344CB8AC3E}">
        <p14:creationId xmlns:p14="http://schemas.microsoft.com/office/powerpoint/2010/main" val="277966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endParaRPr lang="en-US" dirty="0"/>
          </a:p>
          <a:p>
            <a:r>
              <a:rPr lang="en-US" dirty="0"/>
              <a:t>Approved Vendor list will be available soon</a:t>
            </a:r>
          </a:p>
          <a:p>
            <a:r>
              <a:rPr lang="en-US" dirty="0"/>
              <a:t>-This list will be comprised of contractors that are licensed and insured in Philadelphia</a:t>
            </a:r>
          </a:p>
          <a:p>
            <a:r>
              <a:rPr lang="en-US" dirty="0"/>
              <a:t>-It will also list their areas of expertise</a:t>
            </a:r>
          </a:p>
          <a:p>
            <a:endParaRPr lang="en-US" dirty="0"/>
          </a:p>
          <a:p>
            <a:r>
              <a:rPr lang="en-US" dirty="0"/>
              <a:t>-These contractors will have background about the program</a:t>
            </a:r>
          </a:p>
          <a:p>
            <a:r>
              <a:rPr lang="en-US" dirty="0"/>
              <a:t>-They will have availability during the dates of execution which is March 1 – May 31, 2021 to complete your project</a:t>
            </a:r>
          </a:p>
          <a:p>
            <a:endParaRPr lang="en-US" dirty="0"/>
          </a:p>
          <a:p>
            <a:endParaRPr lang="en-US" dirty="0"/>
          </a:p>
          <a:p>
            <a:r>
              <a:rPr lang="en-US" dirty="0"/>
              <a:t>-You do not have to choose a contractor from this list, </a:t>
            </a:r>
          </a:p>
        </p:txBody>
      </p:sp>
      <p:sp>
        <p:nvSpPr>
          <p:cNvPr id="4" name="Slide Number Placeholder 3"/>
          <p:cNvSpPr>
            <a:spLocks noGrp="1"/>
          </p:cNvSpPr>
          <p:nvPr>
            <p:ph type="sldNum" sz="quarter" idx="5"/>
          </p:nvPr>
        </p:nvSpPr>
        <p:spPr/>
        <p:txBody>
          <a:bodyPr/>
          <a:lstStyle/>
          <a:p>
            <a:fld id="{F0FF5489-32D8-4C85-B245-6AB8DD5E8FF0}" type="slidenum">
              <a:rPr lang="en-US" smtClean="0"/>
              <a:t>23</a:t>
            </a:fld>
            <a:endParaRPr lang="en-US"/>
          </a:p>
        </p:txBody>
      </p:sp>
    </p:spTree>
    <p:extLst>
      <p:ext uri="{BB962C8B-B14F-4D97-AF65-F5344CB8AC3E}">
        <p14:creationId xmlns:p14="http://schemas.microsoft.com/office/powerpoint/2010/main" val="282021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endParaRPr lang="en-US" dirty="0"/>
          </a:p>
          <a:p>
            <a:r>
              <a:rPr lang="en-US" dirty="0"/>
              <a:t>TA is mandatory for STAR 2 providers. </a:t>
            </a:r>
          </a:p>
          <a:p>
            <a:endParaRPr lang="en-US" dirty="0"/>
          </a:p>
          <a:p>
            <a:r>
              <a:rPr lang="en-US" dirty="0"/>
              <a:t>STAR 2 providers, please email us. We will send you a link and you will be able to choose a time slot. Each time slot, is 30 minutes. We ask that you only select one slot when signing up. </a:t>
            </a:r>
          </a:p>
          <a:p>
            <a:endParaRPr lang="en-US" dirty="0"/>
          </a:p>
          <a:p>
            <a:r>
              <a:rPr lang="en-US" dirty="0"/>
              <a:t>If you are not a STAR 2 provider and have questions about the application process , please reach out to us via email. </a:t>
            </a:r>
          </a:p>
        </p:txBody>
      </p:sp>
      <p:sp>
        <p:nvSpPr>
          <p:cNvPr id="4" name="Slide Number Placeholder 3"/>
          <p:cNvSpPr>
            <a:spLocks noGrp="1"/>
          </p:cNvSpPr>
          <p:nvPr>
            <p:ph type="sldNum" sz="quarter" idx="5"/>
          </p:nvPr>
        </p:nvSpPr>
        <p:spPr/>
        <p:txBody>
          <a:bodyPr/>
          <a:lstStyle/>
          <a:p>
            <a:fld id="{758D62EB-5E1E-453D-A08C-126F3F2F6B36}" type="slidenum">
              <a:rPr lang="en-US" smtClean="0"/>
              <a:t>24</a:t>
            </a:fld>
            <a:endParaRPr lang="en-US"/>
          </a:p>
        </p:txBody>
      </p:sp>
    </p:spTree>
    <p:extLst>
      <p:ext uri="{BB962C8B-B14F-4D97-AF65-F5344CB8AC3E}">
        <p14:creationId xmlns:p14="http://schemas.microsoft.com/office/powerpoint/2010/main" val="1343669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F5489-32D8-4C85-B245-6AB8DD5E8FF0}" type="slidenum">
              <a:rPr lang="en-US" smtClean="0"/>
              <a:t>25</a:t>
            </a:fld>
            <a:endParaRPr lang="en-US"/>
          </a:p>
        </p:txBody>
      </p:sp>
    </p:spTree>
    <p:extLst>
      <p:ext uri="{BB962C8B-B14F-4D97-AF65-F5344CB8AC3E}">
        <p14:creationId xmlns:p14="http://schemas.microsoft.com/office/powerpoint/2010/main" val="27211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a:t>
            </a:r>
          </a:p>
          <a:p>
            <a:r>
              <a:rPr lang="en-US" dirty="0"/>
              <a:t>PHMC has administered the fund since 2014. The purpose of the fund is to maintain high quality child care slots in the city and to aid in quality improvement of child care facilities that are on track to move up in STARS. To date, the fund has supported over 160 projects, touching over 13,000 licensed child care seats.</a:t>
            </a:r>
          </a:p>
        </p:txBody>
      </p:sp>
      <p:sp>
        <p:nvSpPr>
          <p:cNvPr id="4" name="Slide Number Placeholder 3"/>
          <p:cNvSpPr>
            <a:spLocks noGrp="1"/>
          </p:cNvSpPr>
          <p:nvPr>
            <p:ph type="sldNum" sz="quarter" idx="10"/>
          </p:nvPr>
        </p:nvSpPr>
        <p:spPr/>
        <p:txBody>
          <a:bodyPr/>
          <a:lstStyle/>
          <a:p>
            <a:fld id="{F0FF5489-32D8-4C85-B245-6AB8DD5E8FF0}" type="slidenum">
              <a:rPr lang="en-US" smtClean="0"/>
              <a:t>3</a:t>
            </a:fld>
            <a:endParaRPr lang="en-US"/>
          </a:p>
        </p:txBody>
      </p:sp>
    </p:spTree>
    <p:extLst>
      <p:ext uri="{BB962C8B-B14F-4D97-AF65-F5344CB8AC3E}">
        <p14:creationId xmlns:p14="http://schemas.microsoft.com/office/powerpoint/2010/main" val="267129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LaToshia DeVose, Project Director </a:t>
            </a:r>
            <a:r>
              <a:rPr lang="en-US" dirty="0">
                <a:solidFill>
                  <a:srgbClr val="00B0F0"/>
                </a:solidFill>
                <a:hlinkClick r:id="rId3">
                  <a:extLst>
                    <a:ext uri="{A12FA001-AC4F-418D-AE19-62706E023703}">
                      <ahyp:hlinkClr xmlns:ahyp="http://schemas.microsoft.com/office/drawing/2018/hyperlinkcolor" val="tx"/>
                    </a:ext>
                  </a:extLst>
                </a:hlinkClick>
              </a:rPr>
              <a:t>ladevose@phmc.org</a:t>
            </a:r>
            <a:endParaRPr lang="en-US" dirty="0">
              <a:solidFill>
                <a:srgbClr val="00B0F0"/>
              </a:solidFill>
            </a:endParaRPr>
          </a:p>
          <a:p>
            <a:r>
              <a:rPr lang="en-US" dirty="0"/>
              <a:t>Brandi Carpenter, Sr. Project Coordinator and main contact </a:t>
            </a:r>
            <a:r>
              <a:rPr lang="en-US" dirty="0">
                <a:solidFill>
                  <a:srgbClr val="00B0F0"/>
                </a:solidFill>
                <a:hlinkClick r:id="rId4">
                  <a:extLst>
                    <a:ext uri="{A12FA001-AC4F-418D-AE19-62706E023703}">
                      <ahyp:hlinkClr xmlns:ahyp="http://schemas.microsoft.com/office/drawing/2018/hyperlinkcolor" val="tx"/>
                    </a:ext>
                  </a:extLst>
                </a:hlinkClick>
              </a:rPr>
              <a:t>bcarpenter@phmc.org</a:t>
            </a:r>
            <a:endParaRPr lang="en-US" dirty="0">
              <a:solidFill>
                <a:srgbClr val="00B0F0"/>
              </a:solidFill>
            </a:endParaRPr>
          </a:p>
          <a:p>
            <a:r>
              <a:rPr lang="en-US" dirty="0"/>
              <a:t>Jenine Moore, Project Coordinator, Grant Agreements and Payments </a:t>
            </a:r>
            <a:r>
              <a:rPr lang="en-US" dirty="0">
                <a:solidFill>
                  <a:srgbClr val="00B0F0"/>
                </a:solidFill>
                <a:hlinkClick r:id="rId5">
                  <a:extLst>
                    <a:ext uri="{A12FA001-AC4F-418D-AE19-62706E023703}">
                      <ahyp:hlinkClr xmlns:ahyp="http://schemas.microsoft.com/office/drawing/2018/hyperlinkcolor" val="tx"/>
                    </a:ext>
                  </a:extLst>
                </a:hlinkClick>
              </a:rPr>
              <a:t>jmoore@phmc.org</a:t>
            </a:r>
            <a:r>
              <a:rPr lang="en-US" dirty="0">
                <a:solidFill>
                  <a:srgbClr val="00B0F0"/>
                </a:solidFill>
              </a:rPr>
              <a:t>  </a:t>
            </a:r>
          </a:p>
          <a:p>
            <a:r>
              <a:rPr lang="en-US" dirty="0">
                <a:solidFill>
                  <a:srgbClr val="000000"/>
                </a:solidFill>
              </a:rPr>
              <a:t>Kevin Maguire, Inspector</a:t>
            </a:r>
          </a:p>
          <a:p>
            <a:endParaRPr lang="en-US" dirty="0"/>
          </a:p>
        </p:txBody>
      </p:sp>
      <p:sp>
        <p:nvSpPr>
          <p:cNvPr id="4" name="Slide Number Placeholder 3"/>
          <p:cNvSpPr>
            <a:spLocks noGrp="1"/>
          </p:cNvSpPr>
          <p:nvPr>
            <p:ph type="sldNum" sz="quarter" idx="5"/>
          </p:nvPr>
        </p:nvSpPr>
        <p:spPr/>
        <p:txBody>
          <a:bodyPr/>
          <a:lstStyle/>
          <a:p>
            <a:fld id="{758D62EB-5E1E-453D-A08C-126F3F2F6B36}" type="slidenum">
              <a:rPr lang="en-US" smtClean="0"/>
              <a:t>4</a:t>
            </a:fld>
            <a:endParaRPr lang="en-US"/>
          </a:p>
        </p:txBody>
      </p:sp>
    </p:spTree>
    <p:extLst>
      <p:ext uri="{BB962C8B-B14F-4D97-AF65-F5344CB8AC3E}">
        <p14:creationId xmlns:p14="http://schemas.microsoft.com/office/powerpoint/2010/main" val="372277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endParaRPr lang="en-US" dirty="0"/>
          </a:p>
          <a:p>
            <a:r>
              <a:rPr lang="en-US" dirty="0"/>
              <a:t>Bank Statements will be accepted as proof of cash on hand. </a:t>
            </a:r>
          </a:p>
        </p:txBody>
      </p:sp>
      <p:sp>
        <p:nvSpPr>
          <p:cNvPr id="4" name="Slide Number Placeholder 3"/>
          <p:cNvSpPr>
            <a:spLocks noGrp="1"/>
          </p:cNvSpPr>
          <p:nvPr>
            <p:ph type="sldNum" sz="quarter" idx="5"/>
          </p:nvPr>
        </p:nvSpPr>
        <p:spPr/>
        <p:txBody>
          <a:bodyPr/>
          <a:lstStyle/>
          <a:p>
            <a:fld id="{758D62EB-5E1E-453D-A08C-126F3F2F6B36}" type="slidenum">
              <a:rPr lang="en-US" smtClean="0"/>
              <a:t>5</a:t>
            </a:fld>
            <a:endParaRPr lang="en-US"/>
          </a:p>
        </p:txBody>
      </p:sp>
    </p:spTree>
    <p:extLst>
      <p:ext uri="{BB962C8B-B14F-4D97-AF65-F5344CB8AC3E}">
        <p14:creationId xmlns:p14="http://schemas.microsoft.com/office/powerpoint/2010/main" val="248531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JM</a:t>
            </a:r>
          </a:p>
        </p:txBody>
      </p:sp>
      <p:sp>
        <p:nvSpPr>
          <p:cNvPr id="4" name="Slide Number Placeholder 3"/>
          <p:cNvSpPr>
            <a:spLocks noGrp="1"/>
          </p:cNvSpPr>
          <p:nvPr>
            <p:ph type="sldNum" sz="quarter" idx="10"/>
          </p:nvPr>
        </p:nvSpPr>
        <p:spPr/>
        <p:txBody>
          <a:bodyPr/>
          <a:lstStyle/>
          <a:p>
            <a:fld id="{F0FF5489-32D8-4C85-B245-6AB8DD5E8FF0}" type="slidenum">
              <a:rPr lang="en-US" smtClean="0"/>
              <a:t>6</a:t>
            </a:fld>
            <a:endParaRPr lang="en-US"/>
          </a:p>
        </p:txBody>
      </p:sp>
    </p:spTree>
    <p:extLst>
      <p:ext uri="{BB962C8B-B14F-4D97-AF65-F5344CB8AC3E}">
        <p14:creationId xmlns:p14="http://schemas.microsoft.com/office/powerpoint/2010/main" val="291978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a:p>
            <a:r>
              <a:rPr lang="en-US" dirty="0"/>
              <a:t>Initiatives:</a:t>
            </a:r>
          </a:p>
          <a:p>
            <a:r>
              <a:rPr lang="en-US" dirty="0"/>
              <a:t>-Slide into Success</a:t>
            </a:r>
          </a:p>
          <a:p>
            <a:r>
              <a:rPr lang="en-US" dirty="0"/>
              <a:t>-AFEL</a:t>
            </a:r>
          </a:p>
          <a:p>
            <a:endParaRPr lang="en-US" dirty="0"/>
          </a:p>
          <a:p>
            <a:r>
              <a:rPr lang="en-US" dirty="0"/>
              <a:t>65% of enrollment:</a:t>
            </a:r>
          </a:p>
          <a:p>
            <a:r>
              <a:rPr lang="en-US" dirty="0"/>
              <a:t>-We understand that each program is unique and would like you to reach out to us with any specific circumstances</a:t>
            </a:r>
          </a:p>
          <a:p>
            <a:r>
              <a:rPr lang="en-US" dirty="0"/>
              <a:t>-Child Care Works –CACFP- PHL Pre-K – PreK Counts - </a:t>
            </a:r>
            <a:r>
              <a:rPr lang="en-US" dirty="0" err="1"/>
              <a:t>Headstart</a:t>
            </a:r>
            <a:endParaRPr lang="en-US" dirty="0"/>
          </a:p>
          <a:p>
            <a:endParaRPr lang="en-US" dirty="0"/>
          </a:p>
          <a:p>
            <a:r>
              <a:rPr lang="en-US" dirty="0"/>
              <a:t>Mandatory TA for STAR 2 providers to ensure that your request aligns with your move up goals, CQI Plan, and your Health and Safety Plan</a:t>
            </a:r>
          </a:p>
        </p:txBody>
      </p:sp>
      <p:sp>
        <p:nvSpPr>
          <p:cNvPr id="4" name="Slide Number Placeholder 3"/>
          <p:cNvSpPr>
            <a:spLocks noGrp="1"/>
          </p:cNvSpPr>
          <p:nvPr>
            <p:ph type="sldNum" sz="quarter" idx="10"/>
          </p:nvPr>
        </p:nvSpPr>
        <p:spPr/>
        <p:txBody>
          <a:bodyPr/>
          <a:lstStyle/>
          <a:p>
            <a:fld id="{F0FF5489-32D8-4C85-B245-6AB8DD5E8FF0}" type="slidenum">
              <a:rPr lang="en-US" smtClean="0"/>
              <a:t>7</a:t>
            </a:fld>
            <a:endParaRPr lang="en-US"/>
          </a:p>
        </p:txBody>
      </p:sp>
    </p:spTree>
    <p:extLst>
      <p:ext uri="{BB962C8B-B14F-4D97-AF65-F5344CB8AC3E}">
        <p14:creationId xmlns:p14="http://schemas.microsoft.com/office/powerpoint/2010/main" val="145936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t>
            </a:r>
          </a:p>
        </p:txBody>
      </p:sp>
      <p:sp>
        <p:nvSpPr>
          <p:cNvPr id="4" name="Slide Number Placeholder 3"/>
          <p:cNvSpPr>
            <a:spLocks noGrp="1"/>
          </p:cNvSpPr>
          <p:nvPr>
            <p:ph type="sldNum" sz="quarter" idx="10"/>
          </p:nvPr>
        </p:nvSpPr>
        <p:spPr/>
        <p:txBody>
          <a:bodyPr/>
          <a:lstStyle/>
          <a:p>
            <a:fld id="{F0FF5489-32D8-4C85-B245-6AB8DD5E8FF0}" type="slidenum">
              <a:rPr lang="en-US" smtClean="0"/>
              <a:t>8</a:t>
            </a:fld>
            <a:endParaRPr lang="en-US"/>
          </a:p>
        </p:txBody>
      </p:sp>
    </p:spTree>
    <p:extLst>
      <p:ext uri="{BB962C8B-B14F-4D97-AF65-F5344CB8AC3E}">
        <p14:creationId xmlns:p14="http://schemas.microsoft.com/office/powerpoint/2010/main" val="145936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a:t>
            </a:r>
          </a:p>
        </p:txBody>
      </p:sp>
      <p:sp>
        <p:nvSpPr>
          <p:cNvPr id="4" name="Slide Number Placeholder 3"/>
          <p:cNvSpPr>
            <a:spLocks noGrp="1"/>
          </p:cNvSpPr>
          <p:nvPr>
            <p:ph type="sldNum" sz="quarter" idx="10"/>
          </p:nvPr>
        </p:nvSpPr>
        <p:spPr/>
        <p:txBody>
          <a:bodyPr/>
          <a:lstStyle/>
          <a:p>
            <a:fld id="{F0FF5489-32D8-4C85-B245-6AB8DD5E8FF0}" type="slidenum">
              <a:rPr lang="en-US" smtClean="0"/>
              <a:t>9</a:t>
            </a:fld>
            <a:endParaRPr lang="en-US"/>
          </a:p>
        </p:txBody>
      </p:sp>
    </p:spTree>
    <p:extLst>
      <p:ext uri="{BB962C8B-B14F-4D97-AF65-F5344CB8AC3E}">
        <p14:creationId xmlns:p14="http://schemas.microsoft.com/office/powerpoint/2010/main" val="145936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DCE494-3028-483E-8A03-085C0C11815D}"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72539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E494-3028-483E-8A03-085C0C11815D}"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284426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E494-3028-483E-8A03-085C0C11815D}"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389233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AE23B32-29C1-4B35-9444-4528B5388807}"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E404A4-A6FC-4625-B6D8-90689B9E69E6}"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9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E494-3028-483E-8A03-085C0C11815D}"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90345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CE494-3028-483E-8A03-085C0C11815D}"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239047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CE494-3028-483E-8A03-085C0C11815D}"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7214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CE494-3028-483E-8A03-085C0C11815D}"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142772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CE494-3028-483E-8A03-085C0C11815D}"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32536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CE494-3028-483E-8A03-085C0C11815D}"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366324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CE494-3028-483E-8A03-085C0C11815D}"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284766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CE494-3028-483E-8A03-085C0C11815D}"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4DBA4-5DD4-443F-825C-A5B510C30AA6}" type="slidenum">
              <a:rPr lang="en-US" smtClean="0"/>
              <a:t>‹#›</a:t>
            </a:fld>
            <a:endParaRPr lang="en-US"/>
          </a:p>
        </p:txBody>
      </p:sp>
    </p:spTree>
    <p:extLst>
      <p:ext uri="{BB962C8B-B14F-4D97-AF65-F5344CB8AC3E}">
        <p14:creationId xmlns:p14="http://schemas.microsoft.com/office/powerpoint/2010/main" val="350997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CE494-3028-483E-8A03-085C0C11815D}" type="datetimeFigureOut">
              <a:rPr lang="en-US" smtClean="0"/>
              <a:t>12/16/2020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4DBA4-5DD4-443F-825C-A5B510C30AA6}" type="slidenum">
              <a:rPr lang="en-US" smtClean="0"/>
              <a:t>‹#›</a:t>
            </a:fld>
            <a:endParaRPr lang="en-US"/>
          </a:p>
        </p:txBody>
      </p:sp>
    </p:spTree>
    <p:extLst>
      <p:ext uri="{BB962C8B-B14F-4D97-AF65-F5344CB8AC3E}">
        <p14:creationId xmlns:p14="http://schemas.microsoft.com/office/powerpoint/2010/main" val="182219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hildcaremap.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philafacilityfund.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CEFacilityFund@phmc.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mailto:ECEFacilityFund@phmc.or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mailto:jmoore@phmc.org" TargetMode="External"/><Relationship Id="rId5" Type="http://schemas.openxmlformats.org/officeDocument/2006/relationships/hyperlink" Target="mailto:bcarpenter@phmc.org" TargetMode="External"/><Relationship Id="rId4" Type="http://schemas.openxmlformats.org/officeDocument/2006/relationships/hyperlink" Target="mailto:ladevose@phm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4482"/>
            <a:ext cx="9142983" cy="6858000"/>
          </a:xfrm>
          <a:prstGeom prst="rect">
            <a:avLst/>
          </a:prstGeom>
        </p:spPr>
      </p:pic>
      <p:sp>
        <p:nvSpPr>
          <p:cNvPr id="2" name="Title 1"/>
          <p:cNvSpPr>
            <a:spLocks noGrp="1"/>
          </p:cNvSpPr>
          <p:nvPr>
            <p:ph type="ctrTitle"/>
          </p:nvPr>
        </p:nvSpPr>
        <p:spPr>
          <a:xfrm>
            <a:off x="685800" y="1447800"/>
            <a:ext cx="7772400" cy="1470025"/>
          </a:xfrm>
        </p:spPr>
        <p:txBody>
          <a:bodyPr/>
          <a:lstStyle/>
          <a:p>
            <a:r>
              <a:rPr lang="en-US" b="1" dirty="0">
                <a:solidFill>
                  <a:srgbClr val="597B7C"/>
                </a:solidFill>
              </a:rPr>
              <a:t>City of Philadelphia: </a:t>
            </a:r>
            <a:br>
              <a:rPr lang="en-US" b="1" dirty="0">
                <a:solidFill>
                  <a:srgbClr val="597B7C"/>
                </a:solidFill>
              </a:rPr>
            </a:br>
            <a:r>
              <a:rPr lang="en-US" b="1" dirty="0">
                <a:solidFill>
                  <a:srgbClr val="597B7C"/>
                </a:solidFill>
              </a:rPr>
              <a:t>Child Care Facilities Fund</a:t>
            </a:r>
          </a:p>
        </p:txBody>
      </p:sp>
      <p:sp>
        <p:nvSpPr>
          <p:cNvPr id="3" name="Subtitle 2"/>
          <p:cNvSpPr>
            <a:spLocks noGrp="1"/>
          </p:cNvSpPr>
          <p:nvPr>
            <p:ph type="subTitle" idx="1"/>
          </p:nvPr>
        </p:nvSpPr>
        <p:spPr>
          <a:xfrm>
            <a:off x="381000" y="3133071"/>
            <a:ext cx="8534400" cy="1752600"/>
          </a:xfrm>
        </p:spPr>
        <p:txBody>
          <a:bodyPr>
            <a:normAutofit/>
          </a:bodyPr>
          <a:lstStyle/>
          <a:p>
            <a:r>
              <a:rPr lang="en-US" sz="2400" dirty="0"/>
              <a:t>Application Period Opens: Friday, December 11, 2020</a:t>
            </a:r>
          </a:p>
          <a:p>
            <a:r>
              <a:rPr lang="en-US" sz="2400" dirty="0"/>
              <a:t>Application Deadline: Wednesday, January 6, 2021</a:t>
            </a:r>
          </a:p>
        </p:txBody>
      </p:sp>
      <p:pic>
        <p:nvPicPr>
          <p:cNvPr id="5" name="Picture 4">
            <a:extLst>
              <a:ext uri="{FF2B5EF4-FFF2-40B4-BE49-F238E27FC236}">
                <a16:creationId xmlns:a16="http://schemas.microsoft.com/office/drawing/2014/main" id="{B5E661EB-D139-4163-A2C3-671EAE833EE8}"/>
              </a:ext>
            </a:extLst>
          </p:cNvPr>
          <p:cNvPicPr>
            <a:picLocks noChangeAspect="1"/>
          </p:cNvPicPr>
          <p:nvPr/>
        </p:nvPicPr>
        <p:blipFill>
          <a:blip r:embed="rId4"/>
          <a:stretch>
            <a:fillRect/>
          </a:stretch>
        </p:blipFill>
        <p:spPr>
          <a:xfrm>
            <a:off x="228600" y="4724400"/>
            <a:ext cx="3049448" cy="539580"/>
          </a:xfrm>
          <a:prstGeom prst="rect">
            <a:avLst/>
          </a:prstGeom>
        </p:spPr>
      </p:pic>
    </p:spTree>
    <p:extLst>
      <p:ext uri="{BB962C8B-B14F-4D97-AF65-F5344CB8AC3E}">
        <p14:creationId xmlns:p14="http://schemas.microsoft.com/office/powerpoint/2010/main" val="148601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597B7C"/>
                </a:solidFill>
              </a:rPr>
              <a:t>CCFF Priority Considerations</a:t>
            </a:r>
          </a:p>
        </p:txBody>
      </p:sp>
      <p:sp>
        <p:nvSpPr>
          <p:cNvPr id="2" name="Content Placeholder 1"/>
          <p:cNvSpPr>
            <a:spLocks noGrp="1"/>
          </p:cNvSpPr>
          <p:nvPr>
            <p:ph sz="quarter" idx="13"/>
          </p:nvPr>
        </p:nvSpPr>
        <p:spPr>
          <a:xfrm>
            <a:off x="609601" y="1524000"/>
            <a:ext cx="3822700" cy="5029200"/>
          </a:xfrm>
        </p:spPr>
        <p:txBody>
          <a:bodyPr>
            <a:normAutofit fontScale="62500" lnSpcReduction="20000"/>
          </a:bodyPr>
          <a:lstStyle/>
          <a:p>
            <a:pPr marL="0" lvl="0" indent="0">
              <a:buClr>
                <a:srgbClr val="31B6FD"/>
              </a:buClr>
              <a:buNone/>
            </a:pPr>
            <a:r>
              <a:rPr lang="en-US" sz="3800" dirty="0">
                <a:solidFill>
                  <a:schemeClr val="tx2"/>
                </a:solidFill>
              </a:rPr>
              <a:t>Facilities located in the following areas:</a:t>
            </a:r>
          </a:p>
          <a:p>
            <a:pPr lvl="1">
              <a:buClr>
                <a:srgbClr val="31B6FD"/>
              </a:buClr>
            </a:pPr>
            <a:r>
              <a:rPr lang="en-US" sz="2600" dirty="0">
                <a:solidFill>
                  <a:schemeClr val="tx2"/>
                </a:solidFill>
              </a:rPr>
              <a:t>Bartram Village </a:t>
            </a:r>
          </a:p>
          <a:p>
            <a:pPr lvl="1">
              <a:buClr>
                <a:srgbClr val="31B6FD"/>
              </a:buClr>
            </a:pPr>
            <a:r>
              <a:rPr lang="en-US" sz="2600" dirty="0">
                <a:solidFill>
                  <a:schemeClr val="tx2"/>
                </a:solidFill>
              </a:rPr>
              <a:t>Belmont </a:t>
            </a:r>
          </a:p>
          <a:p>
            <a:pPr lvl="1">
              <a:buClr>
                <a:srgbClr val="31B6FD"/>
              </a:buClr>
            </a:pPr>
            <a:r>
              <a:rPr lang="en-US" sz="2600" dirty="0">
                <a:solidFill>
                  <a:schemeClr val="tx2"/>
                </a:solidFill>
              </a:rPr>
              <a:t>East Parkside </a:t>
            </a:r>
          </a:p>
          <a:p>
            <a:pPr lvl="1">
              <a:buClr>
                <a:srgbClr val="31B6FD"/>
              </a:buClr>
            </a:pPr>
            <a:r>
              <a:rPr lang="en-US" sz="2600" dirty="0" err="1">
                <a:solidFill>
                  <a:schemeClr val="tx2"/>
                </a:solidFill>
              </a:rPr>
              <a:t>Fairhill</a:t>
            </a:r>
            <a:r>
              <a:rPr lang="en-US" sz="2600" dirty="0">
                <a:solidFill>
                  <a:schemeClr val="tx2"/>
                </a:solidFill>
              </a:rPr>
              <a:t> </a:t>
            </a:r>
          </a:p>
          <a:p>
            <a:pPr lvl="1">
              <a:buClr>
                <a:srgbClr val="31B6FD"/>
              </a:buClr>
            </a:pPr>
            <a:r>
              <a:rPr lang="en-US" sz="2600" dirty="0">
                <a:solidFill>
                  <a:schemeClr val="tx2"/>
                </a:solidFill>
              </a:rPr>
              <a:t>Franklinville</a:t>
            </a:r>
          </a:p>
          <a:p>
            <a:pPr lvl="1">
              <a:buClr>
                <a:srgbClr val="31B6FD"/>
              </a:buClr>
            </a:pPr>
            <a:r>
              <a:rPr lang="en-US" sz="2600" dirty="0" err="1">
                <a:solidFill>
                  <a:schemeClr val="tx2"/>
                </a:solidFill>
              </a:rPr>
              <a:t>Harrowgate</a:t>
            </a:r>
            <a:r>
              <a:rPr lang="en-US" sz="2600" dirty="0">
                <a:solidFill>
                  <a:schemeClr val="tx2"/>
                </a:solidFill>
              </a:rPr>
              <a:t> </a:t>
            </a:r>
          </a:p>
          <a:p>
            <a:pPr lvl="1">
              <a:buClr>
                <a:srgbClr val="31B6FD"/>
              </a:buClr>
            </a:pPr>
            <a:r>
              <a:rPr lang="en-US" sz="2600" dirty="0" err="1">
                <a:solidFill>
                  <a:schemeClr val="tx2"/>
                </a:solidFill>
              </a:rPr>
              <a:t>Hartranft</a:t>
            </a:r>
            <a:r>
              <a:rPr lang="en-US" sz="2600" dirty="0">
                <a:solidFill>
                  <a:schemeClr val="tx2"/>
                </a:solidFill>
              </a:rPr>
              <a:t> </a:t>
            </a:r>
          </a:p>
          <a:p>
            <a:pPr lvl="1">
              <a:buClr>
                <a:srgbClr val="31B6FD"/>
              </a:buClr>
            </a:pPr>
            <a:r>
              <a:rPr lang="en-US" sz="2600" dirty="0">
                <a:solidFill>
                  <a:schemeClr val="tx2"/>
                </a:solidFill>
              </a:rPr>
              <a:t>Haverford North </a:t>
            </a:r>
          </a:p>
          <a:p>
            <a:pPr lvl="1">
              <a:buClr>
                <a:srgbClr val="31B6FD"/>
              </a:buClr>
            </a:pPr>
            <a:r>
              <a:rPr lang="en-US" sz="2600" dirty="0">
                <a:solidFill>
                  <a:schemeClr val="tx2"/>
                </a:solidFill>
              </a:rPr>
              <a:t>Hunting Park </a:t>
            </a:r>
          </a:p>
          <a:p>
            <a:pPr lvl="1">
              <a:buClr>
                <a:srgbClr val="31B6FD"/>
              </a:buClr>
            </a:pPr>
            <a:r>
              <a:rPr lang="en-US" sz="2600" dirty="0">
                <a:solidFill>
                  <a:schemeClr val="tx2"/>
                </a:solidFill>
              </a:rPr>
              <a:t>McGuire </a:t>
            </a:r>
          </a:p>
          <a:p>
            <a:pPr lvl="1">
              <a:buClr>
                <a:srgbClr val="31B6FD"/>
              </a:buClr>
            </a:pPr>
            <a:r>
              <a:rPr lang="en-US" sz="2600" dirty="0">
                <a:solidFill>
                  <a:schemeClr val="tx2"/>
                </a:solidFill>
              </a:rPr>
              <a:t>Strawberry Mansion </a:t>
            </a:r>
          </a:p>
          <a:p>
            <a:pPr lvl="1">
              <a:buClr>
                <a:srgbClr val="31B6FD"/>
              </a:buClr>
            </a:pPr>
            <a:r>
              <a:rPr lang="en-US" sz="2600" dirty="0">
                <a:solidFill>
                  <a:schemeClr val="tx2"/>
                </a:solidFill>
              </a:rPr>
              <a:t>Stanton </a:t>
            </a:r>
          </a:p>
          <a:p>
            <a:pPr lvl="1">
              <a:buClr>
                <a:srgbClr val="31B6FD"/>
              </a:buClr>
            </a:pPr>
            <a:r>
              <a:rPr lang="en-US" sz="2600" dirty="0">
                <a:solidFill>
                  <a:schemeClr val="tx2"/>
                </a:solidFill>
              </a:rPr>
              <a:t>Upper Kensington</a:t>
            </a:r>
          </a:p>
          <a:p>
            <a:pPr lvl="1">
              <a:buClr>
                <a:srgbClr val="31B6FD"/>
              </a:buClr>
            </a:pPr>
            <a:r>
              <a:rPr lang="en-US" sz="2600" dirty="0">
                <a:solidFill>
                  <a:schemeClr val="tx2"/>
                </a:solidFill>
              </a:rPr>
              <a:t>West Kensington</a:t>
            </a:r>
          </a:p>
          <a:p>
            <a:pPr lvl="1">
              <a:buClr>
                <a:srgbClr val="31B6FD"/>
              </a:buClr>
            </a:pPr>
            <a:r>
              <a:rPr lang="en-US" sz="2600" dirty="0">
                <a:solidFill>
                  <a:schemeClr val="tx2"/>
                </a:solidFill>
              </a:rPr>
              <a:t>Wister</a:t>
            </a:r>
          </a:p>
          <a:p>
            <a:pPr marL="0" lvl="0" indent="0" algn="ctr">
              <a:buClr>
                <a:srgbClr val="31B6FD"/>
              </a:buClr>
              <a:buNone/>
            </a:pPr>
            <a:endParaRPr lang="en-US" sz="2000" dirty="0">
              <a:solidFill>
                <a:srgbClr val="073E87"/>
              </a:solidFill>
            </a:endParaRPr>
          </a:p>
          <a:p>
            <a:pPr marL="0" lvl="0" indent="0" algn="ctr">
              <a:buClr>
                <a:srgbClr val="31B6FD"/>
              </a:buClr>
              <a:buNone/>
            </a:pPr>
            <a:r>
              <a:rPr lang="en-US" sz="2000" dirty="0">
                <a:solidFill>
                  <a:schemeClr val="accent2"/>
                </a:solidFill>
              </a:rPr>
              <a:t>Visit </a:t>
            </a:r>
            <a:r>
              <a:rPr lang="en-US" sz="2000" dirty="0">
                <a:solidFill>
                  <a:srgbClr val="00B0F0"/>
                </a:solidFill>
                <a:hlinkClick r:id="rId3">
                  <a:extLst>
                    <a:ext uri="{A12FA001-AC4F-418D-AE19-62706E023703}">
                      <ahyp:hlinkClr xmlns:ahyp="http://schemas.microsoft.com/office/drawing/2018/hyperlinkcolor" val="tx"/>
                    </a:ext>
                  </a:extLst>
                </a:hlinkClick>
              </a:rPr>
              <a:t>www.childcaremap.org</a:t>
            </a:r>
            <a:r>
              <a:rPr lang="en-US" sz="2000" dirty="0">
                <a:solidFill>
                  <a:srgbClr val="00B0F0"/>
                </a:solidFill>
              </a:rPr>
              <a:t> </a:t>
            </a:r>
            <a:r>
              <a:rPr lang="en-US" sz="2000" dirty="0">
                <a:solidFill>
                  <a:schemeClr val="accent2"/>
                </a:solidFill>
              </a:rPr>
              <a:t>for more information about these areas</a:t>
            </a:r>
          </a:p>
          <a:p>
            <a:endParaRPr lang="en-US" dirty="0"/>
          </a:p>
        </p:txBody>
      </p:sp>
      <p:pic>
        <p:nvPicPr>
          <p:cNvPr id="5" name="Content Placeholder 4"/>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038600" y="2133600"/>
            <a:ext cx="3962819" cy="3500490"/>
          </a:xfrm>
        </p:spPr>
      </p:pic>
    </p:spTree>
    <p:extLst>
      <p:ext uri="{BB962C8B-B14F-4D97-AF65-F5344CB8AC3E}">
        <p14:creationId xmlns:p14="http://schemas.microsoft.com/office/powerpoint/2010/main" val="232504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676400"/>
            <a:ext cx="8001000" cy="4724400"/>
          </a:xfrm>
        </p:spPr>
        <p:txBody>
          <a:bodyPr>
            <a:normAutofit/>
          </a:bodyPr>
          <a:lstStyle/>
          <a:p>
            <a:pPr marL="0" indent="0">
              <a:buNone/>
            </a:pPr>
            <a:r>
              <a:rPr lang="en-US" b="1" dirty="0"/>
              <a:t>Facility Improvements should fit in one of the following categories:</a:t>
            </a:r>
          </a:p>
          <a:p>
            <a:pPr lvl="1"/>
            <a:r>
              <a:rPr lang="en-US" sz="2400" dirty="0"/>
              <a:t>Minor Renovations</a:t>
            </a:r>
          </a:p>
          <a:p>
            <a:pPr lvl="1"/>
            <a:r>
              <a:rPr lang="en-US" sz="2400" dirty="0"/>
              <a:t>Mid Level Renovations</a:t>
            </a:r>
          </a:p>
          <a:p>
            <a:pPr lvl="1"/>
            <a:r>
              <a:rPr lang="en-US" sz="2400" dirty="0"/>
              <a:t>Facility Repairs</a:t>
            </a:r>
          </a:p>
          <a:p>
            <a:pPr lvl="1"/>
            <a:r>
              <a:rPr lang="en-US" sz="2400" dirty="0"/>
              <a:t>Purchase and Installation of Large Appliances</a:t>
            </a:r>
          </a:p>
          <a:p>
            <a:pPr lvl="1"/>
            <a:r>
              <a:rPr lang="en-US" sz="2400" dirty="0">
                <a:solidFill>
                  <a:schemeClr val="bg2">
                    <a:lumMod val="25000"/>
                  </a:schemeClr>
                </a:solidFill>
              </a:rPr>
              <a:t>Purchases and improvements to sustain health and safety protocol</a:t>
            </a:r>
          </a:p>
        </p:txBody>
      </p:sp>
      <p:sp>
        <p:nvSpPr>
          <p:cNvPr id="3" name="Title 2"/>
          <p:cNvSpPr>
            <a:spLocks noGrp="1"/>
          </p:cNvSpPr>
          <p:nvPr>
            <p:ph type="title"/>
          </p:nvPr>
        </p:nvSpPr>
        <p:spPr/>
        <p:txBody>
          <a:bodyPr>
            <a:normAutofit/>
          </a:bodyPr>
          <a:lstStyle/>
          <a:p>
            <a:r>
              <a:rPr lang="en-US" b="1" dirty="0">
                <a:solidFill>
                  <a:srgbClr val="597B7C"/>
                </a:solidFill>
              </a:rPr>
              <a:t>Facility Project Requirements</a:t>
            </a:r>
          </a:p>
        </p:txBody>
      </p:sp>
    </p:spTree>
    <p:extLst>
      <p:ext uri="{BB962C8B-B14F-4D97-AF65-F5344CB8AC3E}">
        <p14:creationId xmlns:p14="http://schemas.microsoft.com/office/powerpoint/2010/main" val="197798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Autofit/>
          </a:bodyPr>
          <a:lstStyle/>
          <a:p>
            <a:r>
              <a:rPr lang="en-US" sz="3800" b="1" dirty="0">
                <a:solidFill>
                  <a:srgbClr val="597B7C"/>
                </a:solidFill>
              </a:rPr>
              <a:t>Typical Facility Improvements</a:t>
            </a:r>
          </a:p>
        </p:txBody>
      </p:sp>
      <p:sp>
        <p:nvSpPr>
          <p:cNvPr id="2" name="Content Placeholder 1"/>
          <p:cNvSpPr>
            <a:spLocks noGrp="1"/>
          </p:cNvSpPr>
          <p:nvPr>
            <p:ph sz="half" idx="2"/>
          </p:nvPr>
        </p:nvSpPr>
        <p:spPr>
          <a:xfrm>
            <a:off x="676783" y="2895600"/>
            <a:ext cx="3820055" cy="3001963"/>
          </a:xfrm>
        </p:spPr>
        <p:txBody>
          <a:bodyPr>
            <a:noAutofit/>
          </a:bodyPr>
          <a:lstStyle/>
          <a:p>
            <a:pPr lvl="1"/>
            <a:r>
              <a:rPr lang="en-US" sz="1200" dirty="0"/>
              <a:t>Roof repair and/or replacement</a:t>
            </a:r>
          </a:p>
          <a:p>
            <a:pPr lvl="1"/>
            <a:r>
              <a:rPr lang="en-US" sz="1200" dirty="0"/>
              <a:t>Bathroom renovation and/or installation</a:t>
            </a:r>
          </a:p>
          <a:p>
            <a:pPr lvl="1"/>
            <a:r>
              <a:rPr lang="en-US" sz="1200" dirty="0"/>
              <a:t>Window repair and/or replacement</a:t>
            </a:r>
          </a:p>
          <a:p>
            <a:pPr lvl="1"/>
            <a:r>
              <a:rPr lang="en-US" sz="1200" dirty="0"/>
              <a:t>Plumbing repairs</a:t>
            </a:r>
          </a:p>
          <a:p>
            <a:pPr lvl="1"/>
            <a:r>
              <a:rPr lang="en-US" sz="1200" dirty="0"/>
              <a:t>Electrical upgrades</a:t>
            </a:r>
          </a:p>
          <a:p>
            <a:pPr lvl="1"/>
            <a:r>
              <a:rPr lang="en-US" sz="1200" dirty="0"/>
              <a:t>Lighting repair and/or replacement</a:t>
            </a:r>
          </a:p>
          <a:p>
            <a:pPr lvl="1"/>
            <a:r>
              <a:rPr lang="en-US" sz="1200" dirty="0"/>
              <a:t>Sinks (portable/permanent)</a:t>
            </a:r>
          </a:p>
          <a:p>
            <a:pPr lvl="1"/>
            <a:r>
              <a:rPr lang="en-US" sz="1200" dirty="0"/>
              <a:t>Painting</a:t>
            </a:r>
          </a:p>
          <a:p>
            <a:pPr lvl="1"/>
            <a:r>
              <a:rPr lang="en-US" sz="1200" dirty="0"/>
              <a:t>Enclosing classrooms</a:t>
            </a:r>
          </a:p>
          <a:p>
            <a:pPr lvl="1"/>
            <a:r>
              <a:rPr lang="en-US" sz="1200" dirty="0"/>
              <a:t>Creation of new classrooms</a:t>
            </a:r>
          </a:p>
          <a:p>
            <a:pPr lvl="1"/>
            <a:r>
              <a:rPr lang="en-US" sz="1200" dirty="0"/>
              <a:t>Ceiling tile replacement and/or repair</a:t>
            </a:r>
          </a:p>
          <a:p>
            <a:pPr lvl="1"/>
            <a:r>
              <a:rPr lang="en-US" sz="1200" dirty="0"/>
              <a:t>Playground equipment installation</a:t>
            </a:r>
          </a:p>
          <a:p>
            <a:pPr lvl="1"/>
            <a:r>
              <a:rPr lang="en-US" sz="1200" dirty="0"/>
              <a:t>Playground resurfacing (mulch or safety surface)</a:t>
            </a:r>
          </a:p>
          <a:p>
            <a:pPr lvl="1"/>
            <a:r>
              <a:rPr lang="en-US" sz="1200" dirty="0"/>
              <a:t>Playground repairs</a:t>
            </a:r>
          </a:p>
        </p:txBody>
      </p:sp>
      <p:sp>
        <p:nvSpPr>
          <p:cNvPr id="5" name="Text Placeholder 4"/>
          <p:cNvSpPr>
            <a:spLocks noGrp="1"/>
          </p:cNvSpPr>
          <p:nvPr>
            <p:ph type="body" sz="quarter" idx="3"/>
          </p:nvPr>
        </p:nvSpPr>
        <p:spPr>
          <a:xfrm>
            <a:off x="703956" y="2133600"/>
            <a:ext cx="7708392" cy="914401"/>
          </a:xfrm>
        </p:spPr>
        <p:txBody>
          <a:bodyPr>
            <a:normAutofit/>
          </a:bodyPr>
          <a:lstStyle/>
          <a:p>
            <a:pPr algn="l"/>
            <a:r>
              <a:rPr lang="en-US" b="1" dirty="0"/>
              <a:t>Mid to Minor Level Repairs and Renovations, and the purchase and installation of Large Appliances:</a:t>
            </a:r>
          </a:p>
          <a:p>
            <a:endParaRPr lang="en-US" dirty="0"/>
          </a:p>
        </p:txBody>
      </p:sp>
      <p:sp>
        <p:nvSpPr>
          <p:cNvPr id="6" name="Content Placeholder 5"/>
          <p:cNvSpPr>
            <a:spLocks noGrp="1"/>
          </p:cNvSpPr>
          <p:nvPr>
            <p:ph sz="quarter" idx="4"/>
          </p:nvPr>
        </p:nvSpPr>
        <p:spPr>
          <a:xfrm>
            <a:off x="4654052" y="2978229"/>
            <a:ext cx="3822192" cy="3001963"/>
          </a:xfrm>
        </p:spPr>
        <p:txBody>
          <a:bodyPr>
            <a:normAutofit fontScale="70000" lnSpcReduction="20000"/>
          </a:bodyPr>
          <a:lstStyle/>
          <a:p>
            <a:r>
              <a:rPr lang="en-US" sz="1900" dirty="0"/>
              <a:t>Playground landscaping</a:t>
            </a:r>
          </a:p>
          <a:p>
            <a:r>
              <a:rPr lang="en-US" sz="1900" dirty="0"/>
              <a:t>Fencing installation and/or repair</a:t>
            </a:r>
          </a:p>
          <a:p>
            <a:r>
              <a:rPr lang="en-US" sz="1900" dirty="0"/>
              <a:t>Canopies/Sunshade structures</a:t>
            </a:r>
          </a:p>
          <a:p>
            <a:r>
              <a:rPr lang="en-US" sz="1900" dirty="0"/>
              <a:t>Facade repairs and/or upgrades</a:t>
            </a:r>
          </a:p>
          <a:p>
            <a:r>
              <a:rPr lang="en-US" sz="1900" dirty="0"/>
              <a:t>Flooring repair and/or installation</a:t>
            </a:r>
          </a:p>
          <a:p>
            <a:r>
              <a:rPr lang="en-US" sz="1900" dirty="0"/>
              <a:t>Intercom system installation </a:t>
            </a:r>
          </a:p>
          <a:p>
            <a:r>
              <a:rPr lang="en-US" sz="1900" dirty="0"/>
              <a:t>Security cameras/systems installation</a:t>
            </a:r>
          </a:p>
          <a:p>
            <a:r>
              <a:rPr lang="en-US" sz="1900" dirty="0"/>
              <a:t>HVAC installation and/or repair</a:t>
            </a:r>
          </a:p>
          <a:p>
            <a:r>
              <a:rPr lang="en-US" sz="1900" dirty="0"/>
              <a:t>Air conditioning units (incl. window unit)</a:t>
            </a:r>
          </a:p>
          <a:p>
            <a:r>
              <a:rPr lang="en-US" sz="1900" dirty="0"/>
              <a:t>Mold remediation</a:t>
            </a:r>
          </a:p>
          <a:p>
            <a:r>
              <a:rPr lang="en-US" sz="1900" dirty="0"/>
              <a:t>Lead testing/remediation/abatement</a:t>
            </a:r>
          </a:p>
          <a:p>
            <a:r>
              <a:rPr lang="en-US" sz="1900" dirty="0"/>
              <a:t>Sprinkler systems</a:t>
            </a:r>
          </a:p>
          <a:p>
            <a:r>
              <a:rPr lang="en-US" sz="1900" dirty="0"/>
              <a:t>Fire suppression system repair and/or installation</a:t>
            </a:r>
          </a:p>
          <a:p>
            <a:r>
              <a:rPr lang="en-US" sz="1900" dirty="0"/>
              <a:t>Etc.</a:t>
            </a:r>
          </a:p>
          <a:p>
            <a:endParaRPr lang="en-US" dirty="0"/>
          </a:p>
        </p:txBody>
      </p:sp>
    </p:spTree>
    <p:extLst>
      <p:ext uri="{BB962C8B-B14F-4D97-AF65-F5344CB8AC3E}">
        <p14:creationId xmlns:p14="http://schemas.microsoft.com/office/powerpoint/2010/main" val="366112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780A-CF1A-4011-841F-3363C2510A17}"/>
              </a:ext>
            </a:extLst>
          </p:cNvPr>
          <p:cNvSpPr>
            <a:spLocks noGrp="1"/>
          </p:cNvSpPr>
          <p:nvPr>
            <p:ph type="title"/>
          </p:nvPr>
        </p:nvSpPr>
        <p:spPr>
          <a:xfrm>
            <a:off x="457200" y="406063"/>
            <a:ext cx="8229600" cy="1143000"/>
          </a:xfrm>
        </p:spPr>
        <p:txBody>
          <a:bodyPr>
            <a:normAutofit fontScale="90000"/>
          </a:bodyPr>
          <a:lstStyle/>
          <a:p>
            <a:r>
              <a:rPr lang="en-US" b="1" dirty="0">
                <a:solidFill>
                  <a:srgbClr val="597B7C"/>
                </a:solidFill>
              </a:rPr>
              <a:t>Health &amp; Safety focused Facility Projects - Examples</a:t>
            </a:r>
          </a:p>
        </p:txBody>
      </p:sp>
      <p:sp>
        <p:nvSpPr>
          <p:cNvPr id="8" name="Rectangle 7">
            <a:extLst>
              <a:ext uri="{FF2B5EF4-FFF2-40B4-BE49-F238E27FC236}">
                <a16:creationId xmlns:a16="http://schemas.microsoft.com/office/drawing/2014/main" id="{44CD660C-CDFD-40AE-9CE3-E46F6C3E66EC}"/>
              </a:ext>
            </a:extLst>
          </p:cNvPr>
          <p:cNvSpPr/>
          <p:nvPr/>
        </p:nvSpPr>
        <p:spPr>
          <a:xfrm>
            <a:off x="294409" y="1625271"/>
            <a:ext cx="8686800" cy="584775"/>
          </a:xfrm>
          <a:prstGeom prst="rect">
            <a:avLst/>
          </a:prstGeom>
        </p:spPr>
        <p:txBody>
          <a:bodyPr wrap="square">
            <a:spAutoFit/>
          </a:bodyPr>
          <a:lstStyle/>
          <a:p>
            <a:pPr lvl="0">
              <a:spcBef>
                <a:spcPct val="20000"/>
              </a:spcBef>
              <a:buClr>
                <a:srgbClr val="31B6FD"/>
              </a:buClr>
              <a:buSzPct val="100000"/>
            </a:pPr>
            <a:r>
              <a:rPr lang="en-US" sz="1600" b="1" dirty="0"/>
              <a:t>The facility fund can help you meet and sustain best practices in health and safety protocols. Here are some examples of possible projects and purchases:</a:t>
            </a:r>
          </a:p>
        </p:txBody>
      </p:sp>
      <p:graphicFrame>
        <p:nvGraphicFramePr>
          <p:cNvPr id="3" name="Table 3">
            <a:extLst>
              <a:ext uri="{FF2B5EF4-FFF2-40B4-BE49-F238E27FC236}">
                <a16:creationId xmlns:a16="http://schemas.microsoft.com/office/drawing/2014/main" id="{C4E9178D-A009-4C18-A40C-B3F8CE67B9F6}"/>
              </a:ext>
            </a:extLst>
          </p:cNvPr>
          <p:cNvGraphicFramePr>
            <a:graphicFrameLocks noGrp="1"/>
          </p:cNvGraphicFramePr>
          <p:nvPr>
            <p:extLst>
              <p:ext uri="{D42A27DB-BD31-4B8C-83A1-F6EECF244321}">
                <p14:modId xmlns:p14="http://schemas.microsoft.com/office/powerpoint/2010/main" val="3965446018"/>
              </p:ext>
            </p:extLst>
          </p:nvPr>
        </p:nvGraphicFramePr>
        <p:xfrm>
          <a:off x="311726" y="2210046"/>
          <a:ext cx="8520547" cy="4297680"/>
        </p:xfrm>
        <a:graphic>
          <a:graphicData uri="http://schemas.openxmlformats.org/drawingml/2006/table">
            <a:tbl>
              <a:tblPr firstRow="1" bandRow="1">
                <a:tableStyleId>{21E4AEA4-8DFA-4A89-87EB-49C32662AFE0}</a:tableStyleId>
              </a:tblPr>
              <a:tblGrid>
                <a:gridCol w="2569713">
                  <a:extLst>
                    <a:ext uri="{9D8B030D-6E8A-4147-A177-3AD203B41FA5}">
                      <a16:colId xmlns:a16="http://schemas.microsoft.com/office/drawing/2014/main" val="2441719104"/>
                    </a:ext>
                  </a:extLst>
                </a:gridCol>
                <a:gridCol w="2975417">
                  <a:extLst>
                    <a:ext uri="{9D8B030D-6E8A-4147-A177-3AD203B41FA5}">
                      <a16:colId xmlns:a16="http://schemas.microsoft.com/office/drawing/2014/main" val="3158769277"/>
                    </a:ext>
                  </a:extLst>
                </a:gridCol>
                <a:gridCol w="2975417">
                  <a:extLst>
                    <a:ext uri="{9D8B030D-6E8A-4147-A177-3AD203B41FA5}">
                      <a16:colId xmlns:a16="http://schemas.microsoft.com/office/drawing/2014/main" val="203022102"/>
                    </a:ext>
                  </a:extLst>
                </a:gridCol>
              </a:tblGrid>
              <a:tr h="293415">
                <a:tc>
                  <a:txBody>
                    <a:bodyPr/>
                    <a:lstStyle/>
                    <a:p>
                      <a:r>
                        <a:rPr lang="en-US" sz="1400" dirty="0"/>
                        <a:t>Possible Projects</a:t>
                      </a:r>
                    </a:p>
                  </a:txBody>
                  <a:tcPr/>
                </a:tc>
                <a:tc>
                  <a:txBody>
                    <a:bodyPr/>
                    <a:lstStyle/>
                    <a:p>
                      <a:r>
                        <a:rPr lang="en-US" sz="1400" dirty="0"/>
                        <a:t>Health and Safety Protocols</a:t>
                      </a:r>
                    </a:p>
                  </a:txBody>
                  <a:tcPr/>
                </a:tc>
                <a:tc>
                  <a:txBody>
                    <a:bodyPr/>
                    <a:lstStyle/>
                    <a:p>
                      <a:pPr algn="ctr"/>
                      <a:r>
                        <a:rPr lang="en-US" sz="1400" dirty="0"/>
                        <a:t>Environmental Rating Scale</a:t>
                      </a:r>
                    </a:p>
                  </a:txBody>
                  <a:tcPr/>
                </a:tc>
                <a:extLst>
                  <a:ext uri="{0D108BD9-81ED-4DB2-BD59-A6C34878D82A}">
                    <a16:rowId xmlns:a16="http://schemas.microsoft.com/office/drawing/2014/main" val="463404317"/>
                  </a:ext>
                </a:extLst>
              </a:tr>
              <a:tr h="909587">
                <a:tc>
                  <a:txBody>
                    <a:bodyPr/>
                    <a:lstStyle/>
                    <a:p>
                      <a:r>
                        <a:rPr lang="en-US" sz="1400" dirty="0"/>
                        <a:t>Purchasing Sanitation Stations and/or Installation of Additional Sinks</a:t>
                      </a:r>
                    </a:p>
                  </a:txBody>
                  <a:tcPr/>
                </a:tc>
                <a:tc>
                  <a:txBody>
                    <a:bodyPr/>
                    <a:lstStyle/>
                    <a:p>
                      <a:r>
                        <a:rPr lang="en-US" sz="1400" dirty="0"/>
                        <a:t>Hand washing becomes easily accessible to staff, children, and families</a:t>
                      </a:r>
                    </a:p>
                    <a:p>
                      <a:endParaRPr lang="en-US" sz="1400" dirty="0"/>
                    </a:p>
                  </a:txBody>
                  <a:tcPr/>
                </a:tc>
                <a:tc>
                  <a:txBody>
                    <a:bodyPr/>
                    <a:lstStyle/>
                    <a:p>
                      <a:r>
                        <a:rPr lang="en-US" sz="1400" dirty="0"/>
                        <a:t>Decreases wait times</a:t>
                      </a:r>
                    </a:p>
                    <a:p>
                      <a:r>
                        <a:rPr lang="en-US" sz="1400" dirty="0"/>
                        <a:t>Makes transitions more effective</a:t>
                      </a:r>
                    </a:p>
                    <a:p>
                      <a:r>
                        <a:rPr lang="en-US" sz="1400" dirty="0"/>
                        <a:t>Improves routines</a:t>
                      </a:r>
                    </a:p>
                  </a:txBody>
                  <a:tcPr/>
                </a:tc>
                <a:extLst>
                  <a:ext uri="{0D108BD9-81ED-4DB2-BD59-A6C34878D82A}">
                    <a16:rowId xmlns:a16="http://schemas.microsoft.com/office/drawing/2014/main" val="1955914597"/>
                  </a:ext>
                </a:extLst>
              </a:tr>
              <a:tr h="909587">
                <a:tc>
                  <a:txBody>
                    <a:bodyPr/>
                    <a:lstStyle/>
                    <a:p>
                      <a:r>
                        <a:rPr lang="en-US" sz="1400" dirty="0"/>
                        <a:t>Purchasing and Installing Plexiglass Structures</a:t>
                      </a:r>
                    </a:p>
                  </a:txBody>
                  <a:tcPr/>
                </a:tc>
                <a:tc>
                  <a:txBody>
                    <a:bodyPr/>
                    <a:lstStyle/>
                    <a:p>
                      <a:r>
                        <a:rPr lang="en-US" sz="1400" dirty="0"/>
                        <a:t>Helps to protect families, children, and staff.</a:t>
                      </a:r>
                    </a:p>
                    <a:p>
                      <a:r>
                        <a:rPr lang="en-US" sz="1400" dirty="0"/>
                        <a:t>Could be used during screening procedures for increased safety</a:t>
                      </a:r>
                    </a:p>
                  </a:txBody>
                  <a:tcPr/>
                </a:tc>
                <a:tc>
                  <a:txBody>
                    <a:bodyPr/>
                    <a:lstStyle/>
                    <a:p>
                      <a:endParaRPr lang="en-US" sz="1400" dirty="0"/>
                    </a:p>
                  </a:txBody>
                  <a:tcPr/>
                </a:tc>
                <a:extLst>
                  <a:ext uri="{0D108BD9-81ED-4DB2-BD59-A6C34878D82A}">
                    <a16:rowId xmlns:a16="http://schemas.microsoft.com/office/drawing/2014/main" val="4037579781"/>
                  </a:ext>
                </a:extLst>
              </a:tr>
              <a:tr h="955240">
                <a:tc>
                  <a:txBody>
                    <a:bodyPr/>
                    <a:lstStyle/>
                    <a:p>
                      <a:r>
                        <a:rPr lang="en-US" sz="1400" dirty="0"/>
                        <a:t>Purchasing Cubbies and Staff Lockers</a:t>
                      </a:r>
                    </a:p>
                  </a:txBody>
                  <a:tcPr/>
                </a:tc>
                <a:tc>
                  <a:txBody>
                    <a:bodyPr/>
                    <a:lstStyle/>
                    <a:p>
                      <a:r>
                        <a:rPr lang="en-US" sz="1400" dirty="0"/>
                        <a:t>Helps to keep children and adult items separated from one another to possibly reduce the transmission of viruses</a:t>
                      </a:r>
                    </a:p>
                  </a:txBody>
                  <a:tcPr/>
                </a:tc>
                <a:tc>
                  <a:txBody>
                    <a:bodyPr/>
                    <a:lstStyle/>
                    <a:p>
                      <a:r>
                        <a:rPr lang="en-US" sz="1400" dirty="0"/>
                        <a:t>Decreases the spread of germs, bed bugs, and/or lice when children have individual storage</a:t>
                      </a:r>
                    </a:p>
                    <a:p>
                      <a:r>
                        <a:rPr lang="en-US" sz="1400" dirty="0"/>
                        <a:t>Staff required to have individual storage for their personal belongings</a:t>
                      </a:r>
                    </a:p>
                  </a:txBody>
                  <a:tcPr/>
                </a:tc>
                <a:extLst>
                  <a:ext uri="{0D108BD9-81ED-4DB2-BD59-A6C34878D82A}">
                    <a16:rowId xmlns:a16="http://schemas.microsoft.com/office/drawing/2014/main" val="2795242510"/>
                  </a:ext>
                </a:extLst>
              </a:tr>
              <a:tr h="588214">
                <a:tc>
                  <a:txBody>
                    <a:bodyPr/>
                    <a:lstStyle/>
                    <a:p>
                      <a:r>
                        <a:rPr lang="en-US" sz="1400" dirty="0"/>
                        <a:t>Purchasing Security Systems and Intercoms</a:t>
                      </a:r>
                    </a:p>
                  </a:txBody>
                  <a:tcPr/>
                </a:tc>
                <a:tc>
                  <a:txBody>
                    <a:bodyPr/>
                    <a:lstStyle/>
                    <a:p>
                      <a:r>
                        <a:rPr lang="en-US" sz="1400" dirty="0"/>
                        <a:t>Increases supervision and safety; can reduce unnecessary face to face contact</a:t>
                      </a:r>
                    </a:p>
                  </a:txBody>
                  <a:tcPr/>
                </a:tc>
                <a:tc>
                  <a:txBody>
                    <a:bodyPr/>
                    <a:lstStyle/>
                    <a:p>
                      <a:r>
                        <a:rPr lang="en-US" sz="1400" dirty="0"/>
                        <a:t>Increases supervision, safety, and communication in facilities</a:t>
                      </a:r>
                    </a:p>
                  </a:txBody>
                  <a:tcPr/>
                </a:tc>
                <a:extLst>
                  <a:ext uri="{0D108BD9-81ED-4DB2-BD59-A6C34878D82A}">
                    <a16:rowId xmlns:a16="http://schemas.microsoft.com/office/drawing/2014/main" val="3705234338"/>
                  </a:ext>
                </a:extLst>
              </a:tr>
            </a:tbl>
          </a:graphicData>
        </a:graphic>
      </p:graphicFrame>
    </p:spTree>
    <p:extLst>
      <p:ext uri="{BB962C8B-B14F-4D97-AF65-F5344CB8AC3E}">
        <p14:creationId xmlns:p14="http://schemas.microsoft.com/office/powerpoint/2010/main" val="163408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597B7C"/>
                </a:solidFill>
              </a:rPr>
              <a:t>Common Project Delays/Things to Look Out for</a:t>
            </a:r>
            <a:r>
              <a:rPr lang="en-US" sz="4900" b="1" dirty="0">
                <a:solidFill>
                  <a:srgbClr val="597B7C"/>
                </a:solidFill>
              </a:rPr>
              <a:t>!</a:t>
            </a:r>
            <a:endParaRPr lang="en-US" b="1" dirty="0">
              <a:solidFill>
                <a:srgbClr val="597B7C"/>
              </a:solidFill>
            </a:endParaRPr>
          </a:p>
        </p:txBody>
      </p:sp>
      <p:sp>
        <p:nvSpPr>
          <p:cNvPr id="2" name="Content Placeholder 1"/>
          <p:cNvSpPr>
            <a:spLocks noGrp="1"/>
          </p:cNvSpPr>
          <p:nvPr>
            <p:ph sz="half" idx="2"/>
          </p:nvPr>
        </p:nvSpPr>
        <p:spPr>
          <a:xfrm>
            <a:off x="533400" y="2339020"/>
            <a:ext cx="3820055" cy="3001963"/>
          </a:xfrm>
        </p:spPr>
        <p:txBody>
          <a:bodyPr>
            <a:normAutofit fontScale="85000" lnSpcReduction="10000"/>
          </a:bodyPr>
          <a:lstStyle/>
          <a:p>
            <a:pPr lvl="1"/>
            <a:r>
              <a:rPr lang="en-US" dirty="0">
                <a:solidFill>
                  <a:srgbClr val="7030A0"/>
                </a:solidFill>
              </a:rPr>
              <a:t>Roof repair and/or replacement</a:t>
            </a:r>
          </a:p>
          <a:p>
            <a:pPr lvl="1"/>
            <a:r>
              <a:rPr lang="en-US" dirty="0">
                <a:solidFill>
                  <a:schemeClr val="accent3">
                    <a:lumMod val="50000"/>
                  </a:schemeClr>
                </a:solidFill>
              </a:rPr>
              <a:t>Window repair and/or replacement</a:t>
            </a:r>
          </a:p>
          <a:p>
            <a:pPr lvl="1"/>
            <a:r>
              <a:rPr lang="en-US" dirty="0">
                <a:solidFill>
                  <a:srgbClr val="7030A0"/>
                </a:solidFill>
              </a:rPr>
              <a:t>Plumbing repairs</a:t>
            </a:r>
          </a:p>
          <a:p>
            <a:pPr lvl="1"/>
            <a:r>
              <a:rPr lang="en-US" dirty="0">
                <a:solidFill>
                  <a:srgbClr val="7030A0"/>
                </a:solidFill>
              </a:rPr>
              <a:t>Electrical upgrades</a:t>
            </a:r>
          </a:p>
          <a:p>
            <a:pPr lvl="1"/>
            <a:r>
              <a:rPr lang="en-US" dirty="0">
                <a:solidFill>
                  <a:schemeClr val="accent3">
                    <a:lumMod val="50000"/>
                  </a:schemeClr>
                </a:solidFill>
              </a:rPr>
              <a:t>Playground equipment installation</a:t>
            </a:r>
          </a:p>
          <a:p>
            <a:pPr lvl="1"/>
            <a:r>
              <a:rPr lang="en-US" dirty="0">
                <a:solidFill>
                  <a:schemeClr val="accent3">
                    <a:lumMod val="50000"/>
                  </a:schemeClr>
                </a:solidFill>
              </a:rPr>
              <a:t>Playground resurfacing (mulch or safety surface)</a:t>
            </a:r>
          </a:p>
          <a:p>
            <a:pPr lvl="1"/>
            <a:r>
              <a:rPr lang="en-US" dirty="0">
                <a:solidFill>
                  <a:schemeClr val="accent3">
                    <a:lumMod val="50000"/>
                  </a:schemeClr>
                </a:solidFill>
              </a:rPr>
              <a:t>Playground repairs</a:t>
            </a:r>
          </a:p>
        </p:txBody>
      </p:sp>
      <p:sp>
        <p:nvSpPr>
          <p:cNvPr id="5" name="Text Placeholder 4"/>
          <p:cNvSpPr>
            <a:spLocks noGrp="1"/>
          </p:cNvSpPr>
          <p:nvPr>
            <p:ph type="body" sz="quarter" idx="3"/>
          </p:nvPr>
        </p:nvSpPr>
        <p:spPr>
          <a:xfrm>
            <a:off x="533400" y="1752599"/>
            <a:ext cx="8382000" cy="914401"/>
          </a:xfrm>
        </p:spPr>
        <p:txBody>
          <a:bodyPr>
            <a:normAutofit/>
          </a:bodyPr>
          <a:lstStyle/>
          <a:p>
            <a:pPr algn="l"/>
            <a:r>
              <a:rPr lang="en-US" sz="1900" b="1" dirty="0"/>
              <a:t>The following projects have been associated with delays and/or the need for additional permitting/certification in the past:</a:t>
            </a:r>
          </a:p>
          <a:p>
            <a:endParaRPr lang="en-US" dirty="0"/>
          </a:p>
        </p:txBody>
      </p:sp>
      <p:sp>
        <p:nvSpPr>
          <p:cNvPr id="6" name="Content Placeholder 5"/>
          <p:cNvSpPr>
            <a:spLocks noGrp="1"/>
          </p:cNvSpPr>
          <p:nvPr>
            <p:ph sz="quarter" idx="4"/>
          </p:nvPr>
        </p:nvSpPr>
        <p:spPr>
          <a:xfrm>
            <a:off x="4572000" y="2339020"/>
            <a:ext cx="4343400" cy="3154362"/>
          </a:xfrm>
        </p:spPr>
        <p:txBody>
          <a:bodyPr>
            <a:normAutofit fontScale="85000" lnSpcReduction="10000"/>
          </a:bodyPr>
          <a:lstStyle/>
          <a:p>
            <a:r>
              <a:rPr lang="en-US" sz="1900" dirty="0">
                <a:solidFill>
                  <a:schemeClr val="accent3">
                    <a:lumMod val="50000"/>
                  </a:schemeClr>
                </a:solidFill>
              </a:rPr>
              <a:t>Playground landscaping</a:t>
            </a:r>
          </a:p>
          <a:p>
            <a:r>
              <a:rPr lang="en-US" sz="1900" dirty="0">
                <a:solidFill>
                  <a:srgbClr val="7030A0"/>
                </a:solidFill>
              </a:rPr>
              <a:t>Fencing installation and/or repair</a:t>
            </a:r>
          </a:p>
          <a:p>
            <a:r>
              <a:rPr lang="en-US" sz="1900" dirty="0">
                <a:solidFill>
                  <a:schemeClr val="accent3">
                    <a:lumMod val="50000"/>
                  </a:schemeClr>
                </a:solidFill>
              </a:rPr>
              <a:t>Canopies/Sunshade structures</a:t>
            </a:r>
          </a:p>
          <a:p>
            <a:r>
              <a:rPr lang="en-US" sz="1900" dirty="0">
                <a:solidFill>
                  <a:srgbClr val="7030A0"/>
                </a:solidFill>
              </a:rPr>
              <a:t>Facade repairs and/or upgrades</a:t>
            </a:r>
          </a:p>
          <a:p>
            <a:r>
              <a:rPr lang="en-US" sz="1900" dirty="0">
                <a:solidFill>
                  <a:schemeClr val="accent3">
                    <a:lumMod val="50000"/>
                  </a:schemeClr>
                </a:solidFill>
              </a:rPr>
              <a:t>HVAC installation and/or repair</a:t>
            </a:r>
          </a:p>
          <a:p>
            <a:r>
              <a:rPr lang="en-US" sz="1900" dirty="0">
                <a:solidFill>
                  <a:schemeClr val="accent3">
                    <a:lumMod val="50000"/>
                  </a:schemeClr>
                </a:solidFill>
              </a:rPr>
              <a:t>Air conditioning units (incl. window unit)</a:t>
            </a:r>
          </a:p>
          <a:p>
            <a:r>
              <a:rPr lang="en-US" sz="1900" dirty="0">
                <a:solidFill>
                  <a:srgbClr val="0A59C2"/>
                </a:solidFill>
              </a:rPr>
              <a:t>Mold remediation</a:t>
            </a:r>
          </a:p>
          <a:p>
            <a:r>
              <a:rPr lang="en-US" sz="1900" dirty="0">
                <a:solidFill>
                  <a:srgbClr val="0A59C2"/>
                </a:solidFill>
              </a:rPr>
              <a:t>Lead testing/remediation/abatement</a:t>
            </a:r>
          </a:p>
          <a:p>
            <a:r>
              <a:rPr lang="en-US" sz="1900" dirty="0">
                <a:solidFill>
                  <a:srgbClr val="7030A0"/>
                </a:solidFill>
              </a:rPr>
              <a:t>Fire suppression system repair and/or installation (Sprinkler systems)</a:t>
            </a:r>
          </a:p>
          <a:p>
            <a:endParaRPr lang="en-US" sz="1900" dirty="0"/>
          </a:p>
          <a:p>
            <a:endParaRPr lang="en-US" dirty="0"/>
          </a:p>
        </p:txBody>
      </p:sp>
      <p:pic>
        <p:nvPicPr>
          <p:cNvPr id="15" name="Picture 14" descr="Graphical user interface, text, application, chat or text message&#10;&#10;Description automatically generated">
            <a:extLst>
              <a:ext uri="{FF2B5EF4-FFF2-40B4-BE49-F238E27FC236}">
                <a16:creationId xmlns:a16="http://schemas.microsoft.com/office/drawing/2014/main" id="{1F66B50E-FBBA-40F7-9715-444D7D7297F1}"/>
              </a:ext>
            </a:extLst>
          </p:cNvPr>
          <p:cNvPicPr>
            <a:picLocks noChangeAspect="1"/>
          </p:cNvPicPr>
          <p:nvPr/>
        </p:nvPicPr>
        <p:blipFill rotWithShape="1">
          <a:blip r:embed="rId3">
            <a:extLst>
              <a:ext uri="{28A0092B-C50C-407E-A947-70E740481C1C}">
                <a14:useLocalDpi xmlns:a14="http://schemas.microsoft.com/office/drawing/2010/main" val="0"/>
              </a:ext>
            </a:extLst>
          </a:blip>
          <a:srcRect l="3333" t="2778" r="3342" b="27784"/>
          <a:stretch/>
        </p:blipFill>
        <p:spPr>
          <a:xfrm>
            <a:off x="2829455" y="5247048"/>
            <a:ext cx="3048000" cy="1360712"/>
          </a:xfrm>
          <a:prstGeom prst="rect">
            <a:avLst/>
          </a:prstGeom>
        </p:spPr>
      </p:pic>
    </p:spTree>
    <p:extLst>
      <p:ext uri="{BB962C8B-B14F-4D97-AF65-F5344CB8AC3E}">
        <p14:creationId xmlns:p14="http://schemas.microsoft.com/office/powerpoint/2010/main" val="56440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rgbClr val="597B7C"/>
                </a:solidFill>
              </a:rPr>
              <a:t>Project Life Cycle</a:t>
            </a:r>
            <a:endParaRPr lang="en-US" dirty="0">
              <a:solidFill>
                <a:srgbClr val="597B7C"/>
              </a:solidFill>
            </a:endParaRPr>
          </a:p>
        </p:txBody>
      </p:sp>
      <p:sp>
        <p:nvSpPr>
          <p:cNvPr id="4" name="Content Placeholder 3"/>
          <p:cNvSpPr>
            <a:spLocks noGrp="1"/>
          </p:cNvSpPr>
          <p:nvPr>
            <p:ph sz="quarter" idx="14"/>
          </p:nvPr>
        </p:nvSpPr>
        <p:spPr>
          <a:xfrm>
            <a:off x="4572000" y="1658112"/>
            <a:ext cx="3822192" cy="4056888"/>
          </a:xfrm>
        </p:spPr>
        <p:txBody>
          <a:bodyPr>
            <a:normAutofit fontScale="77500" lnSpcReduction="20000"/>
          </a:bodyPr>
          <a:lstStyle/>
          <a:p>
            <a:pPr lvl="0">
              <a:buClr>
                <a:srgbClr val="31B6FD"/>
              </a:buClr>
            </a:pPr>
            <a:r>
              <a:rPr lang="en-US" sz="2900" dirty="0">
                <a:solidFill>
                  <a:schemeClr val="tx2"/>
                </a:solidFill>
              </a:rPr>
              <a:t>A pre-award inspection by the CCFF inspector </a:t>
            </a:r>
            <a:r>
              <a:rPr lang="en-US" sz="2900" dirty="0">
                <a:solidFill>
                  <a:srgbClr val="FF0000"/>
                </a:solidFill>
              </a:rPr>
              <a:t>(helpful to also have your contractor present or available to call)</a:t>
            </a:r>
          </a:p>
          <a:p>
            <a:pPr lvl="0">
              <a:buClr>
                <a:srgbClr val="31B6FD"/>
              </a:buClr>
            </a:pPr>
            <a:r>
              <a:rPr lang="en-US" sz="2900" dirty="0">
                <a:solidFill>
                  <a:schemeClr val="tx2"/>
                </a:solidFill>
              </a:rPr>
              <a:t>Required permit(s) pulled as applicable</a:t>
            </a:r>
          </a:p>
          <a:p>
            <a:pPr lvl="0">
              <a:buClr>
                <a:srgbClr val="31B6FD"/>
              </a:buClr>
            </a:pPr>
            <a:r>
              <a:rPr lang="en-US" sz="2900" dirty="0">
                <a:solidFill>
                  <a:schemeClr val="tx2"/>
                </a:solidFill>
              </a:rPr>
              <a:t>A final inspection/sign-off by the CCFF inspector</a:t>
            </a:r>
          </a:p>
          <a:p>
            <a:pPr lvl="0">
              <a:buClr>
                <a:srgbClr val="31B6FD"/>
              </a:buClr>
            </a:pPr>
            <a:r>
              <a:rPr lang="en-US" sz="2900" dirty="0">
                <a:solidFill>
                  <a:schemeClr val="tx2"/>
                </a:solidFill>
              </a:rPr>
              <a:t>Project must be able to be completed by </a:t>
            </a:r>
            <a:r>
              <a:rPr lang="en-US" sz="2900" b="1" u="sng" dirty="0">
                <a:solidFill>
                  <a:schemeClr val="tx2"/>
                </a:solidFill>
              </a:rPr>
              <a:t>May 31, 2021</a:t>
            </a:r>
          </a:p>
          <a:p>
            <a:endParaRPr lang="en-US" dirty="0"/>
          </a:p>
        </p:txBody>
      </p:sp>
      <p:pic>
        <p:nvPicPr>
          <p:cNvPr id="3074" name="Picture 2" descr="C:\Users\kmeister\AppData\Local\Microsoft\Windows\INetCache\IE\HEJKDJ6J\checklist[1].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58112"/>
            <a:ext cx="3822700" cy="405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752600"/>
            <a:ext cx="8001000" cy="4724400"/>
          </a:xfrm>
        </p:spPr>
        <p:txBody>
          <a:bodyPr>
            <a:normAutofit fontScale="70000" lnSpcReduction="20000"/>
          </a:bodyPr>
          <a:lstStyle/>
          <a:p>
            <a:r>
              <a:rPr lang="en-US" b="1" dirty="0"/>
              <a:t>Applicants must submit the following documents by the Application Deadline to be considered for funding:</a:t>
            </a:r>
          </a:p>
          <a:p>
            <a:pPr lvl="1"/>
            <a:r>
              <a:rPr lang="en-US" sz="2300" dirty="0"/>
              <a:t>Completed Application</a:t>
            </a:r>
          </a:p>
          <a:p>
            <a:pPr lvl="1"/>
            <a:r>
              <a:rPr lang="en-US" sz="2300" dirty="0"/>
              <a:t>List of Board Members (Non-Profit)</a:t>
            </a:r>
          </a:p>
          <a:p>
            <a:pPr lvl="1"/>
            <a:r>
              <a:rPr lang="en-US" sz="2300" dirty="0"/>
              <a:t>List of Owners (For-Profit)</a:t>
            </a:r>
          </a:p>
          <a:p>
            <a:pPr lvl="1"/>
            <a:r>
              <a:rPr lang="en-US" sz="2300" dirty="0"/>
              <a:t>Tax Identification Letter</a:t>
            </a:r>
          </a:p>
          <a:p>
            <a:pPr lvl="1"/>
            <a:r>
              <a:rPr lang="en-US" sz="2300" dirty="0"/>
              <a:t>Signed Attestation</a:t>
            </a:r>
          </a:p>
          <a:p>
            <a:pPr lvl="1"/>
            <a:r>
              <a:rPr lang="en-US" sz="2300" dirty="0"/>
              <a:t>Proof of Ownership (Owned Property)</a:t>
            </a:r>
          </a:p>
          <a:p>
            <a:pPr lvl="1"/>
            <a:r>
              <a:rPr lang="en-US" sz="2300" dirty="0"/>
              <a:t>Proof of No Liens (Owned Property)</a:t>
            </a:r>
          </a:p>
          <a:p>
            <a:pPr lvl="1"/>
            <a:r>
              <a:rPr lang="en-US" sz="2300" dirty="0"/>
              <a:t>Copy of Current Lease (Leased Property) </a:t>
            </a:r>
          </a:p>
          <a:p>
            <a:pPr lvl="1"/>
            <a:r>
              <a:rPr lang="en-US" sz="2300" dirty="0"/>
              <a:t>Copy of DHS 12-month Certificate of Compliance</a:t>
            </a:r>
          </a:p>
          <a:p>
            <a:pPr lvl="1"/>
            <a:r>
              <a:rPr lang="en-US" sz="2300" dirty="0"/>
              <a:t>Current Operating Budget</a:t>
            </a:r>
          </a:p>
          <a:p>
            <a:pPr lvl="1"/>
            <a:r>
              <a:rPr lang="en-US" sz="2300" dirty="0"/>
              <a:t>Most Recent Audited Statement or Financial Report</a:t>
            </a:r>
          </a:p>
          <a:p>
            <a:pPr lvl="1">
              <a:buClr>
                <a:srgbClr val="31B6FD"/>
              </a:buClr>
            </a:pPr>
            <a:r>
              <a:rPr lang="en-US" sz="2300" dirty="0">
                <a:solidFill>
                  <a:schemeClr val="accent2"/>
                </a:solidFill>
              </a:rPr>
              <a:t>Two (2) Written Price Quotes for Requested Project from licensed and insured contractor</a:t>
            </a:r>
          </a:p>
          <a:p>
            <a:pPr lvl="1">
              <a:buClr>
                <a:srgbClr val="31B6FD"/>
              </a:buClr>
            </a:pPr>
            <a:r>
              <a:rPr lang="en-US" sz="2300" dirty="0">
                <a:solidFill>
                  <a:schemeClr val="accent2"/>
                </a:solidFill>
              </a:rPr>
              <a:t>Contractor’s City of Philadelphia Contractor License</a:t>
            </a:r>
          </a:p>
          <a:p>
            <a:pPr lvl="1">
              <a:buClr>
                <a:srgbClr val="31B6FD"/>
              </a:buClr>
            </a:pPr>
            <a:r>
              <a:rPr lang="en-US" sz="2300" dirty="0">
                <a:solidFill>
                  <a:schemeClr val="accent2"/>
                </a:solidFill>
              </a:rPr>
              <a:t>Project Budget Template</a:t>
            </a:r>
          </a:p>
          <a:p>
            <a:pPr lvl="1"/>
            <a:r>
              <a:rPr lang="en-US" sz="2300" dirty="0"/>
              <a:t>Statement of Cash on Hand (if applicable)</a:t>
            </a:r>
          </a:p>
          <a:p>
            <a:pPr lvl="1"/>
            <a:r>
              <a:rPr lang="en-US" sz="2300" dirty="0"/>
              <a:t>Proof that Facility is Receiving TA (STAR 2)</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b="1" dirty="0">
                <a:solidFill>
                  <a:srgbClr val="597B7C"/>
                </a:solidFill>
              </a:rPr>
              <a:t>Submission Requirements</a:t>
            </a:r>
          </a:p>
        </p:txBody>
      </p:sp>
    </p:spTree>
    <p:extLst>
      <p:ext uri="{BB962C8B-B14F-4D97-AF65-F5344CB8AC3E}">
        <p14:creationId xmlns:p14="http://schemas.microsoft.com/office/powerpoint/2010/main" val="330667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541C-3043-4BDE-9F44-C7664FF8F240}"/>
              </a:ext>
            </a:extLst>
          </p:cNvPr>
          <p:cNvSpPr>
            <a:spLocks noGrp="1"/>
          </p:cNvSpPr>
          <p:nvPr>
            <p:ph type="title"/>
          </p:nvPr>
        </p:nvSpPr>
        <p:spPr>
          <a:xfrm>
            <a:off x="5230998" y="2333653"/>
            <a:ext cx="3733800" cy="1143000"/>
          </a:xfrm>
        </p:spPr>
        <p:txBody>
          <a:bodyPr>
            <a:normAutofit fontScale="90000"/>
          </a:bodyPr>
          <a:lstStyle/>
          <a:p>
            <a:r>
              <a:rPr lang="en-US" b="1" dirty="0">
                <a:solidFill>
                  <a:srgbClr val="597B7C"/>
                </a:solidFill>
              </a:rPr>
              <a:t>Sample of Contractor's License</a:t>
            </a:r>
          </a:p>
        </p:txBody>
      </p:sp>
      <p:pic>
        <p:nvPicPr>
          <p:cNvPr id="5" name="Content Placeholder 4" descr="Text&#10;&#10;Description automatically generated">
            <a:extLst>
              <a:ext uri="{FF2B5EF4-FFF2-40B4-BE49-F238E27FC236}">
                <a16:creationId xmlns:a16="http://schemas.microsoft.com/office/drawing/2014/main" id="{13F82333-23F4-431C-A850-5AFFBB9450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58871"/>
            <a:ext cx="5002398" cy="6422319"/>
          </a:xfrm>
        </p:spPr>
      </p:pic>
    </p:spTree>
    <p:extLst>
      <p:ext uri="{BB962C8B-B14F-4D97-AF65-F5344CB8AC3E}">
        <p14:creationId xmlns:p14="http://schemas.microsoft.com/office/powerpoint/2010/main" val="71411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752600"/>
            <a:ext cx="7408333" cy="4648200"/>
          </a:xfrm>
        </p:spPr>
        <p:txBody>
          <a:bodyPr>
            <a:normAutofit fontScale="85000" lnSpcReduction="10000"/>
          </a:bodyPr>
          <a:lstStyle/>
          <a:p>
            <a:r>
              <a:rPr lang="en-US" sz="2800" dirty="0"/>
              <a:t>Once approved for funding, the provider must:</a:t>
            </a:r>
          </a:p>
          <a:p>
            <a:pPr lvl="1"/>
            <a:r>
              <a:rPr lang="en-US" sz="2400" dirty="0"/>
              <a:t>Sign a Grant Agreement (contract) with PHMC</a:t>
            </a:r>
          </a:p>
          <a:p>
            <a:pPr lvl="1"/>
            <a:r>
              <a:rPr lang="en-US" sz="2400" dirty="0"/>
              <a:t>Proof that the contractor is </a:t>
            </a:r>
            <a:r>
              <a:rPr lang="en-US" sz="2400" b="1" u="sng" dirty="0"/>
              <a:t>licensed and insured</a:t>
            </a:r>
          </a:p>
          <a:p>
            <a:r>
              <a:rPr lang="en-US" sz="2800" b="1" dirty="0"/>
              <a:t>Contractor must name the provider </a:t>
            </a:r>
            <a:r>
              <a:rPr lang="en-US" sz="2800" dirty="0"/>
              <a:t>on their Certificate of Insurance as Certificate Holder </a:t>
            </a:r>
            <a:r>
              <a:rPr lang="en-US" sz="2800" u="sng" dirty="0"/>
              <a:t>and</a:t>
            </a:r>
            <a:r>
              <a:rPr lang="en-US" sz="2800" dirty="0"/>
              <a:t> Additional Insured under the contractor’s comprehensive general liability insurance policy</a:t>
            </a:r>
          </a:p>
          <a:p>
            <a:r>
              <a:rPr lang="en-US" sz="2800" b="1" dirty="0"/>
              <a:t>Provider must name PHMC </a:t>
            </a:r>
            <a:r>
              <a:rPr lang="en-US" sz="2800" dirty="0"/>
              <a:t>on their Certificate of Insurance as Certificate Holder </a:t>
            </a:r>
            <a:r>
              <a:rPr lang="en-US" sz="2800" u="sng" dirty="0"/>
              <a:t>and</a:t>
            </a:r>
            <a:r>
              <a:rPr lang="en-US" sz="2800" dirty="0"/>
              <a:t> Additional Insured under the contractor’s comprehensive general liability insurance policy</a:t>
            </a:r>
          </a:p>
          <a:p>
            <a:endParaRPr lang="en-US" sz="2800" dirty="0"/>
          </a:p>
          <a:p>
            <a:endParaRPr lang="en-US" sz="2800" dirty="0"/>
          </a:p>
          <a:p>
            <a:pPr lvl="1"/>
            <a:endParaRPr lang="en-US" u="sng" dirty="0"/>
          </a:p>
          <a:p>
            <a:pPr lvl="1"/>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If funded, what is Required of the Provider?</a:t>
            </a:r>
          </a:p>
        </p:txBody>
      </p:sp>
    </p:spTree>
    <p:extLst>
      <p:ext uri="{BB962C8B-B14F-4D97-AF65-F5344CB8AC3E}">
        <p14:creationId xmlns:p14="http://schemas.microsoft.com/office/powerpoint/2010/main" val="70635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79D9-9C4D-4C17-8A31-B654BD563B59}"/>
              </a:ext>
            </a:extLst>
          </p:cNvPr>
          <p:cNvSpPr>
            <a:spLocks noGrp="1"/>
          </p:cNvSpPr>
          <p:nvPr>
            <p:ph type="title"/>
          </p:nvPr>
        </p:nvSpPr>
        <p:spPr>
          <a:xfrm>
            <a:off x="4724400" y="2209800"/>
            <a:ext cx="4267200" cy="1020762"/>
          </a:xfrm>
        </p:spPr>
        <p:txBody>
          <a:bodyPr>
            <a:normAutofit fontScale="90000"/>
          </a:bodyPr>
          <a:lstStyle/>
          <a:p>
            <a:r>
              <a:rPr lang="en-US" b="1" dirty="0">
                <a:solidFill>
                  <a:srgbClr val="597B7C"/>
                </a:solidFill>
              </a:rPr>
              <a:t>SAMPLE OF INSURANCE</a:t>
            </a:r>
          </a:p>
        </p:txBody>
      </p:sp>
      <p:pic>
        <p:nvPicPr>
          <p:cNvPr id="5" name="Content Placeholder 4" descr="A picture containing diagram&#10;&#10;Description automatically generated">
            <a:extLst>
              <a:ext uri="{FF2B5EF4-FFF2-40B4-BE49-F238E27FC236}">
                <a16:creationId xmlns:a16="http://schemas.microsoft.com/office/drawing/2014/main" id="{029CCC0E-6BB8-4E5D-9D90-27CBE2425E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172" y="218647"/>
            <a:ext cx="4955627" cy="6413165"/>
          </a:xfrm>
        </p:spPr>
      </p:pic>
    </p:spTree>
    <p:extLst>
      <p:ext uri="{BB962C8B-B14F-4D97-AF65-F5344CB8AC3E}">
        <p14:creationId xmlns:p14="http://schemas.microsoft.com/office/powerpoint/2010/main" val="131990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5430" y="971550"/>
            <a:ext cx="6935233" cy="415498"/>
          </a:xfrm>
          <a:prstGeom prst="rect">
            <a:avLst/>
          </a:prstGeom>
          <a:noFill/>
        </p:spPr>
        <p:txBody>
          <a:bodyPr wrap="none" rtlCol="0">
            <a:spAutoFit/>
          </a:bodyPr>
          <a:lstStyle/>
          <a:p>
            <a:pPr algn="ctr"/>
            <a:r>
              <a:rPr lang="en-US" sz="2100" b="1" dirty="0">
                <a:solidFill>
                  <a:schemeClr val="tx1">
                    <a:lumMod val="65000"/>
                    <a:lumOff val="35000"/>
                  </a:schemeClr>
                </a:solidFill>
              </a:rPr>
              <a:t>GoToWebinar Housekeeping: Attendee Participation</a:t>
            </a:r>
          </a:p>
        </p:txBody>
      </p:sp>
      <p:grpSp>
        <p:nvGrpSpPr>
          <p:cNvPr id="3" name="Group 2"/>
          <p:cNvGrpSpPr/>
          <p:nvPr/>
        </p:nvGrpSpPr>
        <p:grpSpPr>
          <a:xfrm>
            <a:off x="4611062" y="1943100"/>
            <a:ext cx="2941214" cy="3336044"/>
            <a:chOff x="4573392" y="1447800"/>
            <a:chExt cx="3921619" cy="4448058"/>
          </a:xfrm>
        </p:grpSpPr>
        <p:sp>
          <p:nvSpPr>
            <p:cNvPr id="7" name="TextBox 6"/>
            <p:cNvSpPr txBox="1"/>
            <p:nvPr/>
          </p:nvSpPr>
          <p:spPr>
            <a:xfrm>
              <a:off x="4573392" y="1894764"/>
              <a:ext cx="3921618" cy="4001094"/>
            </a:xfrm>
            <a:prstGeom prst="rect">
              <a:avLst/>
            </a:prstGeom>
            <a:noFill/>
            <a:ln w="28575">
              <a:solidFill>
                <a:schemeClr val="tx1">
                  <a:lumMod val="65000"/>
                  <a:lumOff val="35000"/>
                </a:schemeClr>
              </a:solidFill>
            </a:ln>
          </p:spPr>
          <p:txBody>
            <a:bodyPr wrap="square" rtlCol="0">
              <a:spAutoFit/>
            </a:bodyPr>
            <a:lstStyle/>
            <a:p>
              <a:pPr algn="just"/>
              <a:r>
                <a:rPr lang="en-US" sz="1350" dirty="0">
                  <a:solidFill>
                    <a:schemeClr val="tx1">
                      <a:lumMod val="65000"/>
                      <a:lumOff val="35000"/>
                    </a:schemeClr>
                  </a:solidFill>
                </a:rPr>
                <a:t>Open and close your control panel</a:t>
              </a:r>
            </a:p>
            <a:p>
              <a:pPr algn="just"/>
              <a:r>
                <a:rPr lang="en-US" sz="1350" dirty="0">
                  <a:solidFill>
                    <a:schemeClr val="tx1">
                      <a:lumMod val="65000"/>
                      <a:lumOff val="35000"/>
                    </a:schemeClr>
                  </a:solidFill>
                </a:rPr>
                <a:t>Join audio:</a:t>
              </a:r>
            </a:p>
            <a:p>
              <a:pPr marL="257175" indent="-257175" algn="just">
                <a:buFont typeface="Arial" pitchFamily="34" charset="0"/>
                <a:buChar char="•"/>
              </a:pPr>
              <a:r>
                <a:rPr lang="en-US" sz="1350" dirty="0">
                  <a:solidFill>
                    <a:schemeClr val="tx1">
                      <a:lumMod val="65000"/>
                      <a:lumOff val="35000"/>
                    </a:schemeClr>
                  </a:solidFill>
                </a:rPr>
                <a:t>Choose </a:t>
              </a:r>
              <a:r>
                <a:rPr lang="en-US" sz="1350" b="1" dirty="0">
                  <a:solidFill>
                    <a:schemeClr val="tx1">
                      <a:lumMod val="65000"/>
                      <a:lumOff val="35000"/>
                    </a:schemeClr>
                  </a:solidFill>
                </a:rPr>
                <a:t>Mic &amp; Speakers</a:t>
              </a:r>
              <a:r>
                <a:rPr lang="en-US" sz="1350" dirty="0">
                  <a:solidFill>
                    <a:schemeClr val="tx1">
                      <a:lumMod val="65000"/>
                      <a:lumOff val="35000"/>
                    </a:schemeClr>
                  </a:solidFill>
                </a:rPr>
                <a:t> to use VoIP</a:t>
              </a:r>
            </a:p>
            <a:p>
              <a:pPr marL="257175" indent="-257175" algn="just">
                <a:buFont typeface="Arial" pitchFamily="34" charset="0"/>
                <a:buChar char="•"/>
              </a:pPr>
              <a:r>
                <a:rPr lang="en-US" sz="1350" dirty="0">
                  <a:solidFill>
                    <a:schemeClr val="tx1">
                      <a:lumMod val="65000"/>
                      <a:lumOff val="35000"/>
                    </a:schemeClr>
                  </a:solidFill>
                </a:rPr>
                <a:t>Choose </a:t>
              </a:r>
              <a:r>
                <a:rPr lang="en-US" sz="1350" b="1" dirty="0">
                  <a:solidFill>
                    <a:schemeClr val="tx1">
                      <a:lumMod val="65000"/>
                      <a:lumOff val="35000"/>
                    </a:schemeClr>
                  </a:solidFill>
                </a:rPr>
                <a:t>Telephone</a:t>
              </a:r>
              <a:r>
                <a:rPr lang="en-US" sz="1350" dirty="0">
                  <a:solidFill>
                    <a:schemeClr val="tx1">
                      <a:lumMod val="65000"/>
                      <a:lumOff val="35000"/>
                    </a:schemeClr>
                  </a:solidFill>
                </a:rPr>
                <a:t> and dial using the information provided</a:t>
              </a:r>
            </a:p>
            <a:p>
              <a:pPr algn="just"/>
              <a:br>
                <a:rPr lang="en-US" sz="1350" dirty="0">
                  <a:solidFill>
                    <a:schemeClr val="tx1">
                      <a:lumMod val="65000"/>
                      <a:lumOff val="35000"/>
                    </a:schemeClr>
                  </a:solidFill>
                </a:rPr>
              </a:br>
              <a:r>
                <a:rPr lang="en-US" sz="1350" dirty="0">
                  <a:solidFill>
                    <a:schemeClr val="tx1">
                      <a:lumMod val="65000"/>
                      <a:lumOff val="35000"/>
                    </a:schemeClr>
                  </a:solidFill>
                </a:rPr>
                <a:t>Submit questions and comments via the Questions panel</a:t>
              </a:r>
            </a:p>
            <a:p>
              <a:pPr marL="257175" indent="-257175" algn="just">
                <a:buFont typeface="Arial" pitchFamily="34" charset="0"/>
                <a:buChar char="•"/>
              </a:pPr>
              <a:endParaRPr lang="en-US" sz="1350" dirty="0">
                <a:solidFill>
                  <a:schemeClr val="tx1">
                    <a:lumMod val="65000"/>
                    <a:lumOff val="35000"/>
                  </a:schemeClr>
                </a:solidFill>
              </a:endParaRPr>
            </a:p>
            <a:p>
              <a:pPr algn="just"/>
              <a:r>
                <a:rPr lang="en-US" sz="1350" b="1" dirty="0">
                  <a:solidFill>
                    <a:schemeClr val="tx1">
                      <a:lumMod val="65000"/>
                      <a:lumOff val="35000"/>
                    </a:schemeClr>
                  </a:solidFill>
                </a:rPr>
                <a:t>Note: </a:t>
              </a:r>
              <a:r>
                <a:rPr lang="en-US" sz="1350" dirty="0">
                  <a:solidFill>
                    <a:schemeClr val="tx1">
                      <a:lumMod val="65000"/>
                      <a:lumOff val="35000"/>
                    </a:schemeClr>
                  </a:solidFill>
                </a:rPr>
                <a:t>Today’s presentation is being recorded and will be provided within 48 hours.</a:t>
              </a:r>
              <a:endParaRPr lang="en-US" sz="1350" b="1" dirty="0">
                <a:solidFill>
                  <a:schemeClr val="tx1">
                    <a:lumMod val="65000"/>
                    <a:lumOff val="35000"/>
                  </a:schemeClr>
                </a:solidFill>
              </a:endParaRPr>
            </a:p>
          </p:txBody>
        </p:sp>
        <p:sp>
          <p:nvSpPr>
            <p:cNvPr id="12" name="Rectangle 11"/>
            <p:cNvSpPr/>
            <p:nvPr/>
          </p:nvSpPr>
          <p:spPr>
            <a:xfrm>
              <a:off x="4573393" y="1447800"/>
              <a:ext cx="3921618" cy="446964"/>
            </a:xfrm>
            <a:prstGeom prst="rect">
              <a:avLst/>
            </a:prstGeom>
            <a:solidFill>
              <a:schemeClr val="tx1">
                <a:lumMod val="65000"/>
                <a:lumOff val="3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Your Participation</a:t>
              </a: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956" y="1609740"/>
            <a:ext cx="2371429" cy="3992857"/>
          </a:xfrm>
          <a:prstGeom prst="rect">
            <a:avLst/>
          </a:prstGeom>
        </p:spPr>
      </p:pic>
    </p:spTree>
    <p:extLst>
      <p:ext uri="{BB962C8B-B14F-4D97-AF65-F5344CB8AC3E}">
        <p14:creationId xmlns:p14="http://schemas.microsoft.com/office/powerpoint/2010/main" val="333431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599" cy="4297363"/>
          </a:xfrm>
        </p:spPr>
        <p:txBody>
          <a:bodyPr>
            <a:normAutofit lnSpcReduction="10000"/>
          </a:bodyPr>
          <a:lstStyle/>
          <a:p>
            <a:pPr lvl="1"/>
            <a:endParaRPr lang="en-US" sz="2400" u="sng" dirty="0"/>
          </a:p>
          <a:p>
            <a:pPr lvl="1"/>
            <a:r>
              <a:rPr lang="en-US" sz="2800" dirty="0"/>
              <a:t>Submit copies of permits for approved project/s, if appropriate to project</a:t>
            </a:r>
          </a:p>
          <a:p>
            <a:pPr lvl="1"/>
            <a:r>
              <a:rPr lang="en-US" sz="2800" dirty="0"/>
              <a:t>Provide PHMC with project updates</a:t>
            </a:r>
          </a:p>
          <a:p>
            <a:pPr lvl="1"/>
            <a:r>
              <a:rPr lang="en-US" sz="2800" dirty="0"/>
              <a:t>Allow access to facility where renovations/repairs are taking place for inspections by project staff</a:t>
            </a:r>
          </a:p>
          <a:p>
            <a:pPr lvl="1"/>
            <a:r>
              <a:rPr lang="en-US" sz="2800" dirty="0"/>
              <a:t>Submit proof of full contractor payment no more than 30 days after project is deemed complete</a:t>
            </a:r>
          </a:p>
          <a:p>
            <a:pPr lvl="1"/>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If funded, what is Required of the Provider (cont.)?</a:t>
            </a:r>
          </a:p>
        </p:txBody>
      </p:sp>
    </p:spTree>
    <p:extLst>
      <p:ext uri="{BB962C8B-B14F-4D97-AF65-F5344CB8AC3E}">
        <p14:creationId xmlns:p14="http://schemas.microsoft.com/office/powerpoint/2010/main" val="389970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7747000" cy="4495800"/>
          </a:xfrm>
        </p:spPr>
        <p:txBody>
          <a:bodyPr>
            <a:normAutofit fontScale="70000" lnSpcReduction="20000"/>
          </a:bodyPr>
          <a:lstStyle/>
          <a:p>
            <a:r>
              <a:rPr lang="en-US" b="1" dirty="0"/>
              <a:t>80% of Project Costs will be disbursed to provider once PHMC receives:</a:t>
            </a:r>
          </a:p>
          <a:p>
            <a:pPr lvl="1"/>
            <a:r>
              <a:rPr lang="en-US" dirty="0"/>
              <a:t>Signed Grant Agreement w/finalized signed bids and/or price quotes</a:t>
            </a:r>
          </a:p>
          <a:p>
            <a:pPr lvl="1"/>
            <a:r>
              <a:rPr lang="en-US" dirty="0"/>
              <a:t>Proof that contractor is </a:t>
            </a:r>
            <a:r>
              <a:rPr lang="en-US" u="sng" dirty="0"/>
              <a:t>licensed, insured and lists provider as Additional Insured</a:t>
            </a:r>
          </a:p>
          <a:p>
            <a:pPr lvl="1"/>
            <a:r>
              <a:rPr lang="en-US" dirty="0"/>
              <a:t>Copies of permit(s) for approved project/s, if appropriate to project</a:t>
            </a:r>
          </a:p>
          <a:p>
            <a:r>
              <a:rPr lang="en-US" b="1" dirty="0"/>
              <a:t>20% of Project Costs will be disbursed to provider once:</a:t>
            </a:r>
          </a:p>
          <a:p>
            <a:pPr lvl="1"/>
            <a:r>
              <a:rPr lang="en-US" dirty="0"/>
              <a:t>Project is deemed complete by CCFF inspector</a:t>
            </a:r>
          </a:p>
          <a:p>
            <a:pPr lvl="1"/>
            <a:r>
              <a:rPr lang="en-US" dirty="0"/>
              <a:t>Provider submits proof of contractor payment (cancelled check and final quote w/payments applied and balance due, if not $0)</a:t>
            </a:r>
          </a:p>
          <a:p>
            <a:pPr marL="0" indent="0">
              <a:buNone/>
            </a:pPr>
            <a:endParaRPr lang="en-US" sz="1600" i="1" dirty="0"/>
          </a:p>
          <a:p>
            <a:pPr marL="0" indent="0">
              <a:buNone/>
            </a:pPr>
            <a:r>
              <a:rPr lang="en-US" sz="1600" i="1" dirty="0"/>
              <a:t>***Permit costs can be deducted from award (must submit proof of payment)</a:t>
            </a:r>
          </a:p>
          <a:p>
            <a:pPr lvl="1"/>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Grant Disbursements for Approved Facility Improvements</a:t>
            </a:r>
          </a:p>
        </p:txBody>
      </p:sp>
    </p:spTree>
    <p:extLst>
      <p:ext uri="{BB962C8B-B14F-4D97-AF65-F5344CB8AC3E}">
        <p14:creationId xmlns:p14="http://schemas.microsoft.com/office/powerpoint/2010/main" val="179651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597B7C"/>
                </a:solidFill>
              </a:rPr>
              <a:t>Projected Grant Timeline</a:t>
            </a:r>
            <a:endParaRPr lang="en-US" b="1" dirty="0"/>
          </a:p>
        </p:txBody>
      </p:sp>
      <p:graphicFrame>
        <p:nvGraphicFramePr>
          <p:cNvPr id="4" name="Table 4">
            <a:extLst>
              <a:ext uri="{FF2B5EF4-FFF2-40B4-BE49-F238E27FC236}">
                <a16:creationId xmlns:a16="http://schemas.microsoft.com/office/drawing/2014/main" id="{1BC60608-C72B-4A04-AFA2-1DD1AFB33F34}"/>
              </a:ext>
            </a:extLst>
          </p:cNvPr>
          <p:cNvGraphicFramePr>
            <a:graphicFrameLocks noGrp="1"/>
          </p:cNvGraphicFramePr>
          <p:nvPr>
            <p:extLst>
              <p:ext uri="{D42A27DB-BD31-4B8C-83A1-F6EECF244321}">
                <p14:modId xmlns:p14="http://schemas.microsoft.com/office/powerpoint/2010/main" val="2200049137"/>
              </p:ext>
            </p:extLst>
          </p:nvPr>
        </p:nvGraphicFramePr>
        <p:xfrm>
          <a:off x="471055" y="1981200"/>
          <a:ext cx="8305799" cy="3581400"/>
        </p:xfrm>
        <a:graphic>
          <a:graphicData uri="http://schemas.openxmlformats.org/drawingml/2006/table">
            <a:tbl>
              <a:tblPr bandRow="1">
                <a:tableStyleId>{BC89EF96-8CEA-46FF-86C4-4CE0E7609802}</a:tableStyleId>
              </a:tblPr>
              <a:tblGrid>
                <a:gridCol w="3691467">
                  <a:extLst>
                    <a:ext uri="{9D8B030D-6E8A-4147-A177-3AD203B41FA5}">
                      <a16:colId xmlns:a16="http://schemas.microsoft.com/office/drawing/2014/main" val="4049289564"/>
                    </a:ext>
                  </a:extLst>
                </a:gridCol>
                <a:gridCol w="4614332">
                  <a:extLst>
                    <a:ext uri="{9D8B030D-6E8A-4147-A177-3AD203B41FA5}">
                      <a16:colId xmlns:a16="http://schemas.microsoft.com/office/drawing/2014/main" val="3276785707"/>
                    </a:ext>
                  </a:extLst>
                </a:gridCol>
              </a:tblGrid>
              <a:tr h="596900">
                <a:tc>
                  <a:txBody>
                    <a:bodyPr/>
                    <a:lstStyle/>
                    <a:p>
                      <a:pPr algn="ctr">
                        <a:lnSpc>
                          <a:spcPct val="150000"/>
                        </a:lnSpc>
                      </a:pPr>
                      <a:r>
                        <a:rPr lang="en-US" b="0" dirty="0"/>
                        <a:t>Application Period Opens:</a:t>
                      </a:r>
                    </a:p>
                  </a:txBody>
                  <a:tcPr>
                    <a:noFill/>
                  </a:tcPr>
                </a:tc>
                <a:tc>
                  <a:txBody>
                    <a:bodyPr/>
                    <a:lstStyle/>
                    <a:p>
                      <a:pPr algn="ctr">
                        <a:lnSpc>
                          <a:spcPct val="150000"/>
                        </a:lnSpc>
                      </a:pPr>
                      <a:r>
                        <a:rPr lang="en-US" b="1" dirty="0"/>
                        <a:t>Friday, December 11, 2020</a:t>
                      </a:r>
                    </a:p>
                  </a:txBody>
                  <a:tcPr>
                    <a:noFill/>
                  </a:tcPr>
                </a:tc>
                <a:extLst>
                  <a:ext uri="{0D108BD9-81ED-4DB2-BD59-A6C34878D82A}">
                    <a16:rowId xmlns:a16="http://schemas.microsoft.com/office/drawing/2014/main" val="203062897"/>
                  </a:ext>
                </a:extLst>
              </a:tr>
              <a:tr h="596900">
                <a:tc>
                  <a:txBody>
                    <a:bodyPr/>
                    <a:lstStyle/>
                    <a:p>
                      <a:pPr algn="ctr">
                        <a:lnSpc>
                          <a:spcPct val="150000"/>
                        </a:lnSpc>
                      </a:pPr>
                      <a:r>
                        <a:rPr lang="en-US" b="0" dirty="0"/>
                        <a:t>Application Deadline:</a:t>
                      </a:r>
                    </a:p>
                  </a:txBody>
                  <a:tcPr>
                    <a:noFill/>
                  </a:tcPr>
                </a:tc>
                <a:tc>
                  <a:txBody>
                    <a:bodyPr/>
                    <a:lstStyle/>
                    <a:p>
                      <a:pPr algn="ctr">
                        <a:lnSpc>
                          <a:spcPct val="150000"/>
                        </a:lnSpc>
                      </a:pPr>
                      <a:r>
                        <a:rPr lang="en-US" b="1" dirty="0"/>
                        <a:t>Wednesday, January 6, 2021, 5pm EST</a:t>
                      </a:r>
                    </a:p>
                  </a:txBody>
                  <a:tcPr>
                    <a:noFill/>
                  </a:tcPr>
                </a:tc>
                <a:extLst>
                  <a:ext uri="{0D108BD9-81ED-4DB2-BD59-A6C34878D82A}">
                    <a16:rowId xmlns:a16="http://schemas.microsoft.com/office/drawing/2014/main" val="2099682946"/>
                  </a:ext>
                </a:extLst>
              </a:tr>
              <a:tr h="596900">
                <a:tc>
                  <a:txBody>
                    <a:bodyPr/>
                    <a:lstStyle/>
                    <a:p>
                      <a:pPr algn="ctr">
                        <a:lnSpc>
                          <a:spcPct val="150000"/>
                        </a:lnSpc>
                      </a:pPr>
                      <a:r>
                        <a:rPr lang="en-US" b="0" dirty="0"/>
                        <a:t>Initial Site Visits Conducted:</a:t>
                      </a:r>
                    </a:p>
                  </a:txBody>
                  <a:tcPr>
                    <a:noFill/>
                  </a:tcPr>
                </a:tc>
                <a:tc>
                  <a:txBody>
                    <a:bodyPr/>
                    <a:lstStyle/>
                    <a:p>
                      <a:pPr algn="ctr">
                        <a:lnSpc>
                          <a:spcPct val="150000"/>
                        </a:lnSpc>
                      </a:pPr>
                      <a:r>
                        <a:rPr lang="en-US" b="1" dirty="0"/>
                        <a:t>January 20 – February 5, 2021</a:t>
                      </a:r>
                    </a:p>
                  </a:txBody>
                  <a:tcPr>
                    <a:noFill/>
                  </a:tcPr>
                </a:tc>
                <a:extLst>
                  <a:ext uri="{0D108BD9-81ED-4DB2-BD59-A6C34878D82A}">
                    <a16:rowId xmlns:a16="http://schemas.microsoft.com/office/drawing/2014/main" val="2362304276"/>
                  </a:ext>
                </a:extLst>
              </a:tr>
              <a:tr h="596900">
                <a:tc>
                  <a:txBody>
                    <a:bodyPr/>
                    <a:lstStyle/>
                    <a:p>
                      <a:pPr algn="ctr">
                        <a:lnSpc>
                          <a:spcPct val="150000"/>
                        </a:lnSpc>
                      </a:pPr>
                      <a:r>
                        <a:rPr lang="en-US" b="0" dirty="0"/>
                        <a:t>Provider Notification by:</a:t>
                      </a:r>
                    </a:p>
                  </a:txBody>
                  <a:tcPr>
                    <a:noFill/>
                  </a:tcPr>
                </a:tc>
                <a:tc>
                  <a:txBody>
                    <a:bodyPr/>
                    <a:lstStyle/>
                    <a:p>
                      <a:pPr algn="ctr">
                        <a:lnSpc>
                          <a:spcPct val="150000"/>
                        </a:lnSpc>
                      </a:pPr>
                      <a:r>
                        <a:rPr lang="en-US" b="1" dirty="0"/>
                        <a:t>Wednesday, February 10, 2021</a:t>
                      </a:r>
                    </a:p>
                  </a:txBody>
                  <a:tcPr>
                    <a:noFill/>
                  </a:tcPr>
                </a:tc>
                <a:extLst>
                  <a:ext uri="{0D108BD9-81ED-4DB2-BD59-A6C34878D82A}">
                    <a16:rowId xmlns:a16="http://schemas.microsoft.com/office/drawing/2014/main" val="907527829"/>
                  </a:ext>
                </a:extLst>
              </a:tr>
              <a:tr h="596900">
                <a:tc>
                  <a:txBody>
                    <a:bodyPr/>
                    <a:lstStyle/>
                    <a:p>
                      <a:pPr algn="ctr">
                        <a:lnSpc>
                          <a:spcPct val="150000"/>
                        </a:lnSpc>
                      </a:pPr>
                      <a:r>
                        <a:rPr lang="en-US" b="0" dirty="0"/>
                        <a:t>Provider Project Execution:</a:t>
                      </a:r>
                    </a:p>
                  </a:txBody>
                  <a:tcPr>
                    <a:noFill/>
                  </a:tcPr>
                </a:tc>
                <a:tc>
                  <a:txBody>
                    <a:bodyPr/>
                    <a:lstStyle/>
                    <a:p>
                      <a:pPr algn="ctr">
                        <a:lnSpc>
                          <a:spcPct val="150000"/>
                        </a:lnSpc>
                      </a:pPr>
                      <a:r>
                        <a:rPr lang="en-US" b="1" dirty="0"/>
                        <a:t>March 1 – May 31, 2021</a:t>
                      </a:r>
                    </a:p>
                  </a:txBody>
                  <a:tcPr>
                    <a:noFill/>
                  </a:tcPr>
                </a:tc>
                <a:extLst>
                  <a:ext uri="{0D108BD9-81ED-4DB2-BD59-A6C34878D82A}">
                    <a16:rowId xmlns:a16="http://schemas.microsoft.com/office/drawing/2014/main" val="4011624951"/>
                  </a:ext>
                </a:extLst>
              </a:tr>
              <a:tr h="596900">
                <a:tc>
                  <a:txBody>
                    <a:bodyPr/>
                    <a:lstStyle/>
                    <a:p>
                      <a:pPr algn="ctr">
                        <a:lnSpc>
                          <a:spcPct val="150000"/>
                        </a:lnSpc>
                      </a:pPr>
                      <a:r>
                        <a:rPr lang="en-US" b="0" dirty="0"/>
                        <a:t>Closeout Inspections:</a:t>
                      </a:r>
                    </a:p>
                  </a:txBody>
                  <a:tcPr>
                    <a:noFill/>
                  </a:tcPr>
                </a:tc>
                <a:tc>
                  <a:txBody>
                    <a:bodyPr/>
                    <a:lstStyle/>
                    <a:p>
                      <a:pPr algn="ctr">
                        <a:lnSpc>
                          <a:spcPct val="150000"/>
                        </a:lnSpc>
                      </a:pPr>
                      <a:r>
                        <a:rPr lang="en-US" b="1" dirty="0"/>
                        <a:t>As Completed – May 31, 2021</a:t>
                      </a:r>
                    </a:p>
                  </a:txBody>
                  <a:tcPr>
                    <a:noFill/>
                  </a:tcPr>
                </a:tc>
                <a:extLst>
                  <a:ext uri="{0D108BD9-81ED-4DB2-BD59-A6C34878D82A}">
                    <a16:rowId xmlns:a16="http://schemas.microsoft.com/office/drawing/2014/main" val="2576051125"/>
                  </a:ext>
                </a:extLst>
              </a:tr>
            </a:tbl>
          </a:graphicData>
        </a:graphic>
      </p:graphicFrame>
    </p:spTree>
    <p:extLst>
      <p:ext uri="{BB962C8B-B14F-4D97-AF65-F5344CB8AC3E}">
        <p14:creationId xmlns:p14="http://schemas.microsoft.com/office/powerpoint/2010/main" val="2465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4876800"/>
          </a:xfrm>
        </p:spPr>
        <p:txBody>
          <a:bodyPr>
            <a:normAutofit fontScale="77500" lnSpcReduction="20000"/>
          </a:bodyPr>
          <a:lstStyle/>
          <a:p>
            <a:pPr marL="0" indent="0">
              <a:buNone/>
            </a:pPr>
            <a:endParaRPr lang="en-US" b="1" dirty="0"/>
          </a:p>
          <a:p>
            <a:pPr marL="0" indent="0">
              <a:buNone/>
            </a:pPr>
            <a:r>
              <a:rPr lang="en-US" b="1" dirty="0"/>
              <a:t>There are a number of helpful resources available at </a:t>
            </a:r>
            <a:r>
              <a:rPr lang="en-US" b="1" dirty="0">
                <a:solidFill>
                  <a:srgbClr val="00B0F0"/>
                </a:solidFill>
                <a:hlinkClick r:id="rId3">
                  <a:extLst>
                    <a:ext uri="{A12FA001-AC4F-418D-AE19-62706E023703}">
                      <ahyp:hlinkClr xmlns:ahyp="http://schemas.microsoft.com/office/drawing/2018/hyperlinkcolor" val="tx"/>
                    </a:ext>
                  </a:extLst>
                </a:hlinkClick>
              </a:rPr>
              <a:t>www.philafacilityfund.org</a:t>
            </a:r>
            <a:r>
              <a:rPr lang="en-US" b="1" dirty="0">
                <a:solidFill>
                  <a:srgbClr val="00B0F0"/>
                </a:solidFill>
              </a:rPr>
              <a:t>  </a:t>
            </a:r>
          </a:p>
          <a:p>
            <a:pPr marL="0" indent="0">
              <a:buNone/>
            </a:pPr>
            <a:endParaRPr lang="en-US" b="1" dirty="0"/>
          </a:p>
          <a:p>
            <a:pPr lvl="1"/>
            <a:r>
              <a:rPr lang="en-US" dirty="0"/>
              <a:t>Sample operating budget</a:t>
            </a:r>
          </a:p>
          <a:p>
            <a:pPr lvl="1"/>
            <a:r>
              <a:rPr lang="en-US" dirty="0"/>
              <a:t>Frequently Asked Questions</a:t>
            </a:r>
          </a:p>
          <a:p>
            <a:pPr lvl="1"/>
            <a:r>
              <a:rPr lang="en-US" dirty="0"/>
              <a:t>Commonly Requested Facility Improvements</a:t>
            </a:r>
          </a:p>
          <a:p>
            <a:pPr lvl="1"/>
            <a:r>
              <a:rPr lang="en-US" dirty="0"/>
              <a:t>Health and Safety Projects</a:t>
            </a:r>
          </a:p>
          <a:p>
            <a:pPr lvl="1"/>
            <a:r>
              <a:rPr lang="en-US" dirty="0"/>
              <a:t>Key Dates</a:t>
            </a:r>
          </a:p>
          <a:p>
            <a:pPr lvl="1"/>
            <a:r>
              <a:rPr lang="en-US" dirty="0"/>
              <a:t>List of Approved Vendors (contractors); note that providers do not have to choose a contractor from this list however this serves as a resource of contractors that have been vetted by CCFF as meeting project requirements. (TBA)</a:t>
            </a:r>
          </a:p>
          <a:p>
            <a:pPr marL="457200" lvl="1" indent="0">
              <a:buNone/>
            </a:pPr>
            <a:endParaRPr lang="en-US" dirty="0"/>
          </a:p>
          <a:p>
            <a:pPr marL="457200" lvl="1" indent="0">
              <a:buNone/>
            </a:pPr>
            <a:endParaRPr lang="en-US" dirty="0">
              <a:solidFill>
                <a:srgbClr val="073E87"/>
              </a:solidFill>
            </a:endParaRPr>
          </a:p>
          <a:p>
            <a:pPr marL="457200" lvl="1" indent="0">
              <a:buNone/>
            </a:pPr>
            <a:endParaRPr lang="en-US" dirty="0"/>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What Resources Are Available?</a:t>
            </a:r>
          </a:p>
        </p:txBody>
      </p:sp>
    </p:spTree>
    <p:extLst>
      <p:ext uri="{BB962C8B-B14F-4D97-AF65-F5344CB8AC3E}">
        <p14:creationId xmlns:p14="http://schemas.microsoft.com/office/powerpoint/2010/main" val="149288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8E55-0655-4D10-8F56-DC3F4DBCD2FD}"/>
              </a:ext>
            </a:extLst>
          </p:cNvPr>
          <p:cNvSpPr>
            <a:spLocks noGrp="1"/>
          </p:cNvSpPr>
          <p:nvPr>
            <p:ph type="title"/>
          </p:nvPr>
        </p:nvSpPr>
        <p:spPr/>
        <p:txBody>
          <a:bodyPr/>
          <a:lstStyle/>
          <a:p>
            <a:r>
              <a:rPr lang="en-US" b="1" dirty="0">
                <a:solidFill>
                  <a:srgbClr val="597B7C"/>
                </a:solidFill>
              </a:rPr>
              <a:t>TA Sessions</a:t>
            </a:r>
          </a:p>
        </p:txBody>
      </p:sp>
      <p:sp>
        <p:nvSpPr>
          <p:cNvPr id="3" name="Content Placeholder 2">
            <a:extLst>
              <a:ext uri="{FF2B5EF4-FFF2-40B4-BE49-F238E27FC236}">
                <a16:creationId xmlns:a16="http://schemas.microsoft.com/office/drawing/2014/main" id="{9F15A9CB-059B-47BD-857F-6AF0187CDF04}"/>
              </a:ext>
            </a:extLst>
          </p:cNvPr>
          <p:cNvSpPr>
            <a:spLocks noGrp="1"/>
          </p:cNvSpPr>
          <p:nvPr>
            <p:ph idx="1"/>
          </p:nvPr>
        </p:nvSpPr>
        <p:spPr>
          <a:xfrm>
            <a:off x="457200" y="1600200"/>
            <a:ext cx="8382000" cy="4525963"/>
          </a:xfrm>
        </p:spPr>
        <p:txBody>
          <a:bodyPr>
            <a:normAutofit fontScale="77500" lnSpcReduction="20000"/>
          </a:bodyPr>
          <a:lstStyle/>
          <a:p>
            <a:pPr marL="57150" indent="0" algn="ctr">
              <a:buNone/>
            </a:pPr>
            <a:r>
              <a:rPr lang="en-US" sz="2000" dirty="0">
                <a:solidFill>
                  <a:schemeClr val="tx2"/>
                </a:solidFill>
                <a:latin typeface="+mj-lt"/>
              </a:rPr>
              <a:t>TA Sessions will be held on the following dates via ZOOM</a:t>
            </a:r>
          </a:p>
          <a:p>
            <a:pPr marL="57150" indent="0">
              <a:buNone/>
            </a:pPr>
            <a:endParaRPr lang="en-US" sz="2000" dirty="0">
              <a:solidFill>
                <a:schemeClr val="tx2"/>
              </a:solidFill>
              <a:latin typeface="+mj-lt"/>
            </a:endParaRP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Monday, December 21, 2020 </a:t>
            </a: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 1:00 - 4:00 p.m.</a:t>
            </a:r>
            <a:endParaRPr lang="en-US" sz="2900" dirty="0">
              <a:solidFill>
                <a:schemeClr val="tx2"/>
              </a:solidFill>
              <a:latin typeface="+mj-lt"/>
              <a:ea typeface="Calibri"/>
              <a:cs typeface="Times New Roman"/>
            </a:endParaRPr>
          </a:p>
          <a:p>
            <a:pPr marL="0" lvl="0" indent="0" algn="ctr">
              <a:lnSpc>
                <a:spcPct val="115000"/>
              </a:lnSpc>
              <a:spcBef>
                <a:spcPts val="0"/>
              </a:spcBef>
              <a:buClr>
                <a:srgbClr val="31B6FD"/>
              </a:buClr>
              <a:buNone/>
            </a:pPr>
            <a:endParaRPr lang="en-US" sz="2900" dirty="0">
              <a:solidFill>
                <a:schemeClr val="tx2"/>
              </a:solidFill>
              <a:latin typeface="+mj-lt"/>
              <a:ea typeface="Calibri"/>
              <a:cs typeface="Times New Roman"/>
            </a:endParaRP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Tuesday, December 22, 2020 </a:t>
            </a: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1:00 - 4:00 p.m.</a:t>
            </a:r>
          </a:p>
          <a:p>
            <a:pPr marL="0" lvl="0" indent="0" algn="ctr">
              <a:lnSpc>
                <a:spcPct val="115000"/>
              </a:lnSpc>
              <a:spcBef>
                <a:spcPts val="0"/>
              </a:spcBef>
              <a:buClr>
                <a:srgbClr val="31B6FD"/>
              </a:buClr>
              <a:buNone/>
            </a:pPr>
            <a:endParaRPr lang="en-US" sz="2900" b="1" dirty="0">
              <a:solidFill>
                <a:schemeClr val="tx2"/>
              </a:solidFill>
              <a:latin typeface="+mj-lt"/>
              <a:ea typeface="Calibri"/>
              <a:cs typeface="Times New Roman"/>
            </a:endParaRP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Wednesday, December 23, 2020 </a:t>
            </a:r>
          </a:p>
          <a:p>
            <a:pPr marL="0" lvl="0" indent="0" algn="ctr">
              <a:lnSpc>
                <a:spcPct val="115000"/>
              </a:lnSpc>
              <a:spcBef>
                <a:spcPts val="0"/>
              </a:spcBef>
              <a:buClr>
                <a:srgbClr val="31B6FD"/>
              </a:buClr>
              <a:buNone/>
            </a:pPr>
            <a:r>
              <a:rPr lang="en-US" sz="2900" b="1" dirty="0">
                <a:solidFill>
                  <a:schemeClr val="tx2"/>
                </a:solidFill>
                <a:latin typeface="+mj-lt"/>
                <a:ea typeface="Calibri"/>
                <a:cs typeface="Times New Roman"/>
              </a:rPr>
              <a:t>1:00 - 4:00 p.m.</a:t>
            </a:r>
            <a:endParaRPr lang="en-US" sz="2900" dirty="0">
              <a:solidFill>
                <a:schemeClr val="tx2"/>
              </a:solidFill>
              <a:latin typeface="+mj-lt"/>
              <a:ea typeface="Calibri"/>
              <a:cs typeface="Times New Roman"/>
            </a:endParaRPr>
          </a:p>
          <a:p>
            <a:pPr marL="0" lvl="0" indent="0">
              <a:lnSpc>
                <a:spcPct val="115000"/>
              </a:lnSpc>
              <a:spcBef>
                <a:spcPts val="0"/>
              </a:spcBef>
              <a:buClr>
                <a:srgbClr val="31B6FD"/>
              </a:buClr>
              <a:buNone/>
            </a:pPr>
            <a:endParaRPr lang="en-US" sz="2900" dirty="0">
              <a:solidFill>
                <a:schemeClr val="tx2"/>
              </a:solidFill>
              <a:latin typeface="+mj-lt"/>
              <a:ea typeface="Calibri"/>
              <a:cs typeface="Times New Roman"/>
            </a:endParaRPr>
          </a:p>
          <a:p>
            <a:pPr marL="301943" lvl="1" indent="0" algn="ctr">
              <a:buClr>
                <a:srgbClr val="31B6FD"/>
              </a:buClr>
              <a:buNone/>
            </a:pPr>
            <a:endParaRPr lang="en-US" sz="2900" u="sng" dirty="0">
              <a:solidFill>
                <a:schemeClr val="tx2"/>
              </a:solidFill>
              <a:latin typeface="+mj-lt"/>
            </a:endParaRPr>
          </a:p>
          <a:p>
            <a:pPr marL="301943" lvl="1" indent="0" algn="ctr">
              <a:buClr>
                <a:srgbClr val="31B6FD"/>
              </a:buClr>
              <a:buNone/>
            </a:pPr>
            <a:r>
              <a:rPr lang="en-US" sz="2900" b="1" u="sng" dirty="0">
                <a:solidFill>
                  <a:schemeClr val="tx2"/>
                </a:solidFill>
                <a:latin typeface="+mj-lt"/>
              </a:rPr>
              <a:t>MUST</a:t>
            </a:r>
            <a:r>
              <a:rPr lang="en-US" sz="2900" b="1" dirty="0">
                <a:solidFill>
                  <a:schemeClr val="tx2"/>
                </a:solidFill>
                <a:latin typeface="+mj-lt"/>
              </a:rPr>
              <a:t> Email to Attend</a:t>
            </a:r>
          </a:p>
          <a:p>
            <a:pPr marL="301943" lvl="1" indent="0" algn="ctr">
              <a:buClr>
                <a:srgbClr val="31B6FD"/>
              </a:buClr>
              <a:buNone/>
            </a:pPr>
            <a:r>
              <a:rPr lang="en-US" sz="2900" b="1" dirty="0">
                <a:solidFill>
                  <a:schemeClr val="tx2"/>
                </a:solidFill>
                <a:latin typeface="+mj-lt"/>
                <a:hlinkClick r:id="rId3"/>
              </a:rPr>
              <a:t>ECEFacilityFund@phmc.org</a:t>
            </a:r>
            <a:r>
              <a:rPr lang="en-US" sz="2900" b="1" dirty="0">
                <a:solidFill>
                  <a:schemeClr val="tx2"/>
                </a:solidFill>
                <a:latin typeface="+mj-lt"/>
              </a:rPr>
              <a:t> </a:t>
            </a:r>
          </a:p>
          <a:p>
            <a:endParaRPr lang="en-US" sz="2000" dirty="0">
              <a:solidFill>
                <a:schemeClr val="tx2"/>
              </a:solidFill>
              <a:latin typeface="+mj-lt"/>
            </a:endParaRPr>
          </a:p>
        </p:txBody>
      </p:sp>
    </p:spTree>
    <p:extLst>
      <p:ext uri="{BB962C8B-B14F-4D97-AF65-F5344CB8AC3E}">
        <p14:creationId xmlns:p14="http://schemas.microsoft.com/office/powerpoint/2010/main" val="337992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2050" name="Picture 2" descr="C:\Users\legeahinto\AppData\Local\Microsoft\Windows\Temporary Internet Files\Content.IE5\KZ77YREB\Questionmark[1].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33800" y="1218043"/>
            <a:ext cx="1753526" cy="2191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DB299B-4129-4829-B694-57605B882E0E}"/>
              </a:ext>
            </a:extLst>
          </p:cNvPr>
          <p:cNvSpPr txBox="1"/>
          <p:nvPr/>
        </p:nvSpPr>
        <p:spPr>
          <a:xfrm>
            <a:off x="266700" y="3448050"/>
            <a:ext cx="8610600" cy="2486835"/>
          </a:xfrm>
          <a:prstGeom prst="rect">
            <a:avLst/>
          </a:prstGeom>
          <a:noFill/>
        </p:spPr>
        <p:txBody>
          <a:bodyPr wrap="square" rtlCol="0">
            <a:spAutoFit/>
          </a:bodyPr>
          <a:lstStyle/>
          <a:p>
            <a:pPr algn="ctr">
              <a:lnSpc>
                <a:spcPts val="2700"/>
              </a:lnSpc>
            </a:pPr>
            <a:r>
              <a:rPr lang="en-US" sz="2000" b="1" dirty="0"/>
              <a:t>Project Staff:</a:t>
            </a:r>
          </a:p>
          <a:p>
            <a:pPr>
              <a:lnSpc>
                <a:spcPts val="2700"/>
              </a:lnSpc>
            </a:pPr>
            <a:r>
              <a:rPr lang="en-US" sz="2000" b="1" dirty="0"/>
              <a:t>LaToshia DeVose, </a:t>
            </a:r>
            <a:r>
              <a:rPr lang="en-US" sz="2000" dirty="0"/>
              <a:t>Project Director </a:t>
            </a:r>
            <a:r>
              <a:rPr lang="en-US" sz="2000" dirty="0">
                <a:solidFill>
                  <a:srgbClr val="00B0F0"/>
                </a:solidFill>
                <a:hlinkClick r:id="rId4">
                  <a:extLst>
                    <a:ext uri="{A12FA001-AC4F-418D-AE19-62706E023703}">
                      <ahyp:hlinkClr xmlns:ahyp="http://schemas.microsoft.com/office/drawing/2018/hyperlinkcolor" val="tx"/>
                    </a:ext>
                  </a:extLst>
                </a:hlinkClick>
              </a:rPr>
              <a:t>ladevose@phmc.org</a:t>
            </a:r>
            <a:endParaRPr lang="en-US" sz="2000" dirty="0">
              <a:solidFill>
                <a:srgbClr val="00B0F0"/>
              </a:solidFill>
            </a:endParaRPr>
          </a:p>
          <a:p>
            <a:pPr>
              <a:lnSpc>
                <a:spcPts val="2700"/>
              </a:lnSpc>
            </a:pPr>
            <a:r>
              <a:rPr lang="en-US" sz="2000" b="1" dirty="0"/>
              <a:t>Brandi Carpenter, </a:t>
            </a:r>
            <a:r>
              <a:rPr lang="en-US" sz="2000" dirty="0"/>
              <a:t>Sr. Project Coordinator and main contact </a:t>
            </a:r>
            <a:r>
              <a:rPr lang="en-US" sz="2000" dirty="0">
                <a:solidFill>
                  <a:srgbClr val="00B0F0"/>
                </a:solidFill>
                <a:hlinkClick r:id="rId5">
                  <a:extLst>
                    <a:ext uri="{A12FA001-AC4F-418D-AE19-62706E023703}">
                      <ahyp:hlinkClr xmlns:ahyp="http://schemas.microsoft.com/office/drawing/2018/hyperlinkcolor" val="tx"/>
                    </a:ext>
                  </a:extLst>
                </a:hlinkClick>
              </a:rPr>
              <a:t>bcarpenter@phmc.org</a:t>
            </a:r>
            <a:endParaRPr lang="en-US" sz="2000" dirty="0">
              <a:solidFill>
                <a:srgbClr val="00B0F0"/>
              </a:solidFill>
            </a:endParaRPr>
          </a:p>
          <a:p>
            <a:pPr>
              <a:lnSpc>
                <a:spcPts val="2700"/>
              </a:lnSpc>
            </a:pPr>
            <a:r>
              <a:rPr lang="en-US" sz="2000" b="1" dirty="0"/>
              <a:t>Jenine Moore, </a:t>
            </a:r>
            <a:r>
              <a:rPr lang="en-US" sz="2000" dirty="0"/>
              <a:t>Project Coordinator, Grant Agreements and Payments </a:t>
            </a:r>
            <a:r>
              <a:rPr lang="en-US" sz="2000" dirty="0">
                <a:solidFill>
                  <a:srgbClr val="00B0F0"/>
                </a:solidFill>
                <a:hlinkClick r:id="rId6">
                  <a:extLst>
                    <a:ext uri="{A12FA001-AC4F-418D-AE19-62706E023703}">
                      <ahyp:hlinkClr xmlns:ahyp="http://schemas.microsoft.com/office/drawing/2018/hyperlinkcolor" val="tx"/>
                    </a:ext>
                  </a:extLst>
                </a:hlinkClick>
              </a:rPr>
              <a:t>jmoore@phmc.org</a:t>
            </a:r>
            <a:r>
              <a:rPr lang="en-US" sz="2000" dirty="0">
                <a:solidFill>
                  <a:srgbClr val="00B0F0"/>
                </a:solidFill>
              </a:rPr>
              <a:t>  </a:t>
            </a:r>
          </a:p>
          <a:p>
            <a:pPr>
              <a:lnSpc>
                <a:spcPts val="2700"/>
              </a:lnSpc>
            </a:pPr>
            <a:r>
              <a:rPr lang="en-US" sz="2000" b="1" dirty="0">
                <a:solidFill>
                  <a:srgbClr val="000000"/>
                </a:solidFill>
              </a:rPr>
              <a:t>Kevin Maguire,</a:t>
            </a:r>
            <a:r>
              <a:rPr lang="en-US" sz="2000" dirty="0">
                <a:solidFill>
                  <a:srgbClr val="000000"/>
                </a:solidFill>
              </a:rPr>
              <a:t> Inspector</a:t>
            </a:r>
          </a:p>
        </p:txBody>
      </p:sp>
      <p:sp>
        <p:nvSpPr>
          <p:cNvPr id="3" name="Rectangle 2">
            <a:extLst>
              <a:ext uri="{FF2B5EF4-FFF2-40B4-BE49-F238E27FC236}">
                <a16:creationId xmlns:a16="http://schemas.microsoft.com/office/drawing/2014/main" id="{1AE10926-01C1-4A5C-AD81-04CAC77F46A4}"/>
              </a:ext>
            </a:extLst>
          </p:cNvPr>
          <p:cNvSpPr/>
          <p:nvPr/>
        </p:nvSpPr>
        <p:spPr>
          <a:xfrm>
            <a:off x="2209800" y="5791200"/>
            <a:ext cx="4572000" cy="677108"/>
          </a:xfrm>
          <a:prstGeom prst="rect">
            <a:avLst/>
          </a:prstGeom>
        </p:spPr>
        <p:txBody>
          <a:bodyPr>
            <a:spAutoFit/>
          </a:bodyPr>
          <a:lstStyle/>
          <a:p>
            <a:pPr lvl="0" algn="ctr"/>
            <a:r>
              <a:rPr lang="en-US" sz="2000" b="1" dirty="0">
                <a:solidFill>
                  <a:srgbClr val="000000"/>
                </a:solidFill>
              </a:rPr>
              <a:t>Project Email </a:t>
            </a:r>
          </a:p>
          <a:p>
            <a:pPr lvl="0" algn="ctr"/>
            <a:r>
              <a:rPr lang="en-US" dirty="0">
                <a:solidFill>
                  <a:srgbClr val="00B0F0"/>
                </a:solidFill>
                <a:hlinkClick r:id="rId7">
                  <a:extLst>
                    <a:ext uri="{A12FA001-AC4F-418D-AE19-62706E023703}">
                      <ahyp:hlinkClr xmlns:ahyp="http://schemas.microsoft.com/office/drawing/2018/hyperlinkcolor" val="tx"/>
                    </a:ext>
                  </a:extLst>
                </a:hlinkClick>
              </a:rPr>
              <a:t>ECEFacilityFund@phmc.org</a:t>
            </a:r>
            <a:r>
              <a:rPr lang="en-US" dirty="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26818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599" cy="4233672"/>
          </a:xfrm>
        </p:spPr>
        <p:txBody>
          <a:bodyPr>
            <a:normAutofit fontScale="85000" lnSpcReduction="20000"/>
          </a:bodyPr>
          <a:lstStyle/>
          <a:p>
            <a:r>
              <a:rPr lang="en-US" dirty="0">
                <a:solidFill>
                  <a:srgbClr val="597B7C"/>
                </a:solidFill>
              </a:rPr>
              <a:t>The City of Philadelphia: Child Care Facilities Fund (CCFF) </a:t>
            </a:r>
            <a:r>
              <a:rPr lang="en-US" dirty="0"/>
              <a:t>provides facility improvement support to high quality Early Childhood Education facilities located in the City of Philadelphia</a:t>
            </a:r>
          </a:p>
          <a:p>
            <a:pPr marL="0" indent="0">
              <a:buNone/>
            </a:pPr>
            <a:endParaRPr lang="en-US" dirty="0"/>
          </a:p>
          <a:p>
            <a:r>
              <a:rPr lang="en-US" dirty="0"/>
              <a:t>The Fund is made possible by the City of Philadelphia in alignment with other early learning initiatives and is being managed by Public Health Management Corporation (PHMC) and the Office of Children and Families (OCF)</a:t>
            </a:r>
          </a:p>
        </p:txBody>
      </p:sp>
      <p:sp>
        <p:nvSpPr>
          <p:cNvPr id="3" name="Title 2"/>
          <p:cNvSpPr>
            <a:spLocks noGrp="1"/>
          </p:cNvSpPr>
          <p:nvPr>
            <p:ph type="title"/>
          </p:nvPr>
        </p:nvSpPr>
        <p:spPr/>
        <p:txBody>
          <a:bodyPr>
            <a:normAutofit/>
          </a:bodyPr>
          <a:lstStyle/>
          <a:p>
            <a:r>
              <a:rPr lang="en-US" b="1" dirty="0">
                <a:solidFill>
                  <a:srgbClr val="597B7C"/>
                </a:solidFill>
              </a:rPr>
              <a:t>About CCFF</a:t>
            </a:r>
          </a:p>
        </p:txBody>
      </p:sp>
      <p:pic>
        <p:nvPicPr>
          <p:cNvPr id="4" name="Picture 3">
            <a:extLst>
              <a:ext uri="{FF2B5EF4-FFF2-40B4-BE49-F238E27FC236}">
                <a16:creationId xmlns:a16="http://schemas.microsoft.com/office/drawing/2014/main" id="{973DCCDC-C2EE-4F89-82A1-BD3042C4C7C8}"/>
              </a:ext>
            </a:extLst>
          </p:cNvPr>
          <p:cNvPicPr>
            <a:picLocks noChangeAspect="1"/>
          </p:cNvPicPr>
          <p:nvPr/>
        </p:nvPicPr>
        <p:blipFill>
          <a:blip r:embed="rId3"/>
          <a:stretch>
            <a:fillRect/>
          </a:stretch>
        </p:blipFill>
        <p:spPr>
          <a:xfrm>
            <a:off x="4876800" y="5900587"/>
            <a:ext cx="3054361" cy="536494"/>
          </a:xfrm>
          <a:prstGeom prst="rect">
            <a:avLst/>
          </a:prstGeom>
        </p:spPr>
      </p:pic>
    </p:spTree>
    <p:extLst>
      <p:ext uri="{BB962C8B-B14F-4D97-AF65-F5344CB8AC3E}">
        <p14:creationId xmlns:p14="http://schemas.microsoft.com/office/powerpoint/2010/main" val="171091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121F-67DB-4402-BBAD-E6279FDE1BF8}"/>
              </a:ext>
            </a:extLst>
          </p:cNvPr>
          <p:cNvSpPr>
            <a:spLocks noGrp="1"/>
          </p:cNvSpPr>
          <p:nvPr>
            <p:ph type="title"/>
          </p:nvPr>
        </p:nvSpPr>
        <p:spPr/>
        <p:txBody>
          <a:bodyPr/>
          <a:lstStyle/>
          <a:p>
            <a:r>
              <a:rPr lang="en-US" b="1" dirty="0">
                <a:solidFill>
                  <a:srgbClr val="597B7C"/>
                </a:solidFill>
              </a:rPr>
              <a:t>CCFF Staff</a:t>
            </a:r>
            <a:endParaRPr lang="en-US" dirty="0"/>
          </a:p>
        </p:txBody>
      </p:sp>
      <p:sp>
        <p:nvSpPr>
          <p:cNvPr id="3" name="Content Placeholder 2">
            <a:extLst>
              <a:ext uri="{FF2B5EF4-FFF2-40B4-BE49-F238E27FC236}">
                <a16:creationId xmlns:a16="http://schemas.microsoft.com/office/drawing/2014/main" id="{AFFB172F-3540-440D-A67D-2BEBEC2AFCB4}"/>
              </a:ext>
            </a:extLst>
          </p:cNvPr>
          <p:cNvSpPr>
            <a:spLocks noGrp="1"/>
          </p:cNvSpPr>
          <p:nvPr>
            <p:ph idx="1"/>
          </p:nvPr>
        </p:nvSpPr>
        <p:spPr/>
        <p:txBody>
          <a:bodyPr/>
          <a:lstStyle/>
          <a:p>
            <a:pPr>
              <a:lnSpc>
                <a:spcPct val="150000"/>
              </a:lnSpc>
            </a:pPr>
            <a:r>
              <a:rPr lang="en-US" b="1" dirty="0"/>
              <a:t>LaToshia DeVose</a:t>
            </a:r>
            <a:r>
              <a:rPr lang="en-US" dirty="0"/>
              <a:t>, Project Director</a:t>
            </a:r>
          </a:p>
          <a:p>
            <a:pPr>
              <a:lnSpc>
                <a:spcPct val="150000"/>
              </a:lnSpc>
            </a:pPr>
            <a:r>
              <a:rPr lang="en-US" sz="3000" b="1" dirty="0"/>
              <a:t>Brandi Carpenter</a:t>
            </a:r>
            <a:r>
              <a:rPr lang="en-US" sz="3000" dirty="0"/>
              <a:t>, Sr. Project Coordinator</a:t>
            </a:r>
          </a:p>
          <a:p>
            <a:pPr>
              <a:lnSpc>
                <a:spcPct val="150000"/>
              </a:lnSpc>
            </a:pPr>
            <a:r>
              <a:rPr lang="en-US" sz="3000" b="1" dirty="0"/>
              <a:t>Jenine Moore, </a:t>
            </a:r>
            <a:r>
              <a:rPr lang="en-US" sz="3000" dirty="0"/>
              <a:t>Project Coordinator, Grant Agreements and Payments</a:t>
            </a:r>
          </a:p>
          <a:p>
            <a:pPr>
              <a:lnSpc>
                <a:spcPct val="150000"/>
              </a:lnSpc>
            </a:pPr>
            <a:r>
              <a:rPr lang="en-US" sz="3000" b="1" dirty="0"/>
              <a:t>Kevin Maguire, </a:t>
            </a:r>
            <a:r>
              <a:rPr lang="en-US" sz="3000" dirty="0"/>
              <a:t>Inspector</a:t>
            </a:r>
            <a:endParaRPr lang="en-US" dirty="0"/>
          </a:p>
        </p:txBody>
      </p:sp>
    </p:spTree>
    <p:extLst>
      <p:ext uri="{BB962C8B-B14F-4D97-AF65-F5344CB8AC3E}">
        <p14:creationId xmlns:p14="http://schemas.microsoft.com/office/powerpoint/2010/main" val="334295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676400"/>
            <a:ext cx="7408333" cy="3992563"/>
          </a:xfrm>
        </p:spPr>
        <p:txBody>
          <a:bodyPr>
            <a:normAutofit fontScale="85000" lnSpcReduction="10000"/>
          </a:bodyPr>
          <a:lstStyle/>
          <a:p>
            <a:r>
              <a:rPr lang="en-US" b="1" dirty="0">
                <a:solidFill>
                  <a:schemeClr val="tx2"/>
                </a:solidFill>
              </a:rPr>
              <a:t>$25,000 - Commercial Center and Group Facilities </a:t>
            </a:r>
          </a:p>
          <a:p>
            <a:r>
              <a:rPr lang="en-US" b="1" dirty="0">
                <a:solidFill>
                  <a:schemeClr val="tx2"/>
                </a:solidFill>
              </a:rPr>
              <a:t>$12,500 - Residential Family and Group Facilities </a:t>
            </a:r>
          </a:p>
          <a:p>
            <a:pPr marL="0" indent="0">
              <a:buNone/>
            </a:pPr>
            <a:endParaRPr lang="en-US" b="1" dirty="0">
              <a:solidFill>
                <a:schemeClr val="tx2"/>
              </a:solidFill>
            </a:endParaRPr>
          </a:p>
          <a:p>
            <a:pPr marL="0" indent="0">
              <a:buNone/>
            </a:pPr>
            <a:r>
              <a:rPr lang="en-US" b="1" dirty="0">
                <a:solidFill>
                  <a:schemeClr val="tx2"/>
                </a:solidFill>
              </a:rPr>
              <a:t>Applicants can apply for grants for projects that are over the funding limits if:</a:t>
            </a:r>
          </a:p>
          <a:p>
            <a:pPr lvl="1"/>
            <a:r>
              <a:rPr lang="en-US" sz="2000" dirty="0">
                <a:solidFill>
                  <a:schemeClr val="tx2"/>
                </a:solidFill>
              </a:rPr>
              <a:t>The applicant can contribute to the cost of the project (Project Cost - Funding Limit = Applicant Contribution)</a:t>
            </a:r>
          </a:p>
          <a:p>
            <a:pPr lvl="1"/>
            <a:r>
              <a:rPr lang="en-US" sz="2000" dirty="0">
                <a:solidFill>
                  <a:schemeClr val="tx2"/>
                </a:solidFill>
              </a:rPr>
              <a:t>The applicant can provide proof of cash on hand for project match</a:t>
            </a:r>
          </a:p>
        </p:txBody>
      </p:sp>
      <p:sp>
        <p:nvSpPr>
          <p:cNvPr id="3" name="Title 2"/>
          <p:cNvSpPr>
            <a:spLocks noGrp="1"/>
          </p:cNvSpPr>
          <p:nvPr>
            <p:ph type="title"/>
          </p:nvPr>
        </p:nvSpPr>
        <p:spPr/>
        <p:txBody>
          <a:bodyPr>
            <a:normAutofit/>
          </a:bodyPr>
          <a:lstStyle/>
          <a:p>
            <a:r>
              <a:rPr lang="en-US" sz="3600" b="1" dirty="0">
                <a:solidFill>
                  <a:srgbClr val="597B7C"/>
                </a:solidFill>
              </a:rPr>
              <a:t>CCFF Funding Limits</a:t>
            </a:r>
          </a:p>
        </p:txBody>
      </p:sp>
    </p:spTree>
    <p:extLst>
      <p:ext uri="{BB962C8B-B14F-4D97-AF65-F5344CB8AC3E}">
        <p14:creationId xmlns:p14="http://schemas.microsoft.com/office/powerpoint/2010/main" val="128941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solidFill>
                  <a:srgbClr val="597B7C"/>
                </a:solidFill>
              </a:rPr>
              <a:t>Provider Eligibility Requirements</a:t>
            </a:r>
          </a:p>
        </p:txBody>
      </p:sp>
      <p:sp>
        <p:nvSpPr>
          <p:cNvPr id="2" name="Content Placeholder 1"/>
          <p:cNvSpPr>
            <a:spLocks noGrp="1"/>
          </p:cNvSpPr>
          <p:nvPr>
            <p:ph sz="quarter" idx="13"/>
          </p:nvPr>
        </p:nvSpPr>
        <p:spPr>
          <a:xfrm>
            <a:off x="685800" y="1905000"/>
            <a:ext cx="3822192" cy="4114800"/>
          </a:xfrm>
        </p:spPr>
        <p:txBody>
          <a:bodyPr>
            <a:normAutofit fontScale="77500" lnSpcReduction="20000"/>
          </a:bodyPr>
          <a:lstStyle/>
          <a:p>
            <a:r>
              <a:rPr lang="en-US" dirty="0"/>
              <a:t>STAR 3 &amp; 4 Commercial Center and Group Facilities </a:t>
            </a:r>
          </a:p>
          <a:p>
            <a:r>
              <a:rPr lang="en-US" dirty="0"/>
              <a:t>STAR 3 &amp; 4 Residential Family and Group Facilities</a:t>
            </a:r>
          </a:p>
          <a:p>
            <a:r>
              <a:rPr lang="en-US" dirty="0"/>
              <a:t>STAR 2 Commercial and Residential Center, Group and Family Facilities meeting some additional criteria.</a:t>
            </a:r>
          </a:p>
          <a:p>
            <a:pPr lvl="1"/>
            <a:endParaRPr lang="en-US" dirty="0"/>
          </a:p>
        </p:txBody>
      </p:sp>
      <p:pic>
        <p:nvPicPr>
          <p:cNvPr id="2050" name="Picture 2" descr="C:\Users\kmeister\AppData\Local\Microsoft\Windows\INetCache\IE\HEJKDJ6J\6277787142_c0610972d7_z[1].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51977" y="2133600"/>
            <a:ext cx="38036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9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838" y="1699312"/>
            <a:ext cx="8153400" cy="3800943"/>
          </a:xfrm>
        </p:spPr>
        <p:txBody>
          <a:bodyPr>
            <a:normAutofit/>
          </a:bodyPr>
          <a:lstStyle/>
          <a:p>
            <a:pPr>
              <a:lnSpc>
                <a:spcPct val="120000"/>
              </a:lnSpc>
            </a:pPr>
            <a:r>
              <a:rPr lang="en-US" sz="2600" dirty="0"/>
              <a:t>Moving to a STAR 3 in 12 months or less</a:t>
            </a:r>
          </a:p>
          <a:p>
            <a:pPr>
              <a:lnSpc>
                <a:spcPct val="120000"/>
              </a:lnSpc>
            </a:pPr>
            <a:r>
              <a:rPr lang="en-US" sz="2600" dirty="0"/>
              <a:t>Currently receives TA through STARS or proof the site has participated in a move up initiative such as EQUIP within one year of CCFF application</a:t>
            </a:r>
          </a:p>
          <a:p>
            <a:pPr>
              <a:lnSpc>
                <a:spcPct val="120000"/>
              </a:lnSpc>
            </a:pPr>
            <a:r>
              <a:rPr lang="en-US" sz="2600" dirty="0"/>
              <a:t>Has at least 65% of enrolled children that receive a subsidy</a:t>
            </a:r>
          </a:p>
          <a:p>
            <a:endParaRPr lang="en-US" sz="1800" dirty="0"/>
          </a:p>
          <a:p>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STAR 2 Eligibility Requirements</a:t>
            </a:r>
          </a:p>
        </p:txBody>
      </p:sp>
      <p:sp>
        <p:nvSpPr>
          <p:cNvPr id="6" name="TextBox 5"/>
          <p:cNvSpPr txBox="1"/>
          <p:nvPr/>
        </p:nvSpPr>
        <p:spPr>
          <a:xfrm>
            <a:off x="515471" y="5486400"/>
            <a:ext cx="7772400" cy="1200329"/>
          </a:xfrm>
          <a:prstGeom prst="rect">
            <a:avLst/>
          </a:prstGeom>
          <a:noFill/>
        </p:spPr>
        <p:txBody>
          <a:bodyPr wrap="square" rtlCol="0">
            <a:spAutoFit/>
          </a:bodyPr>
          <a:lstStyle/>
          <a:p>
            <a:pPr lvl="0" algn="ctr"/>
            <a:r>
              <a:rPr lang="en-US" sz="2400" dirty="0">
                <a:solidFill>
                  <a:schemeClr val="accent2"/>
                </a:solidFill>
              </a:rPr>
              <a:t>STAR 2 facilities must attend a </a:t>
            </a:r>
            <a:r>
              <a:rPr lang="en-US" sz="2400" i="1" dirty="0">
                <a:solidFill>
                  <a:schemeClr val="accent2"/>
                </a:solidFill>
              </a:rPr>
              <a:t>mandatory</a:t>
            </a:r>
            <a:r>
              <a:rPr lang="en-US" sz="2400" dirty="0">
                <a:solidFill>
                  <a:schemeClr val="accent2"/>
                </a:solidFill>
              </a:rPr>
              <a:t> TA session to be considered for the CCFF grant</a:t>
            </a:r>
          </a:p>
          <a:p>
            <a:pPr lvl="0" algn="ctr"/>
            <a:endParaRPr lang="en-US" sz="2400" dirty="0">
              <a:solidFill>
                <a:srgbClr val="073E87"/>
              </a:solidFill>
            </a:endParaRPr>
          </a:p>
        </p:txBody>
      </p:sp>
    </p:spTree>
    <p:extLst>
      <p:ext uri="{BB962C8B-B14F-4D97-AF65-F5344CB8AC3E}">
        <p14:creationId xmlns:p14="http://schemas.microsoft.com/office/powerpoint/2010/main" val="378920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989256" cy="4419600"/>
          </a:xfrm>
        </p:spPr>
        <p:txBody>
          <a:bodyPr>
            <a:normAutofit fontScale="92500" lnSpcReduction="10000"/>
          </a:bodyPr>
          <a:lstStyle/>
          <a:p>
            <a:r>
              <a:rPr lang="en-US" sz="2600" dirty="0"/>
              <a:t>Facility must not have received CCFF funding in the past cycle (FY 19)</a:t>
            </a:r>
          </a:p>
          <a:p>
            <a:r>
              <a:rPr lang="en-US" sz="2600" dirty="0"/>
              <a:t>Less than two-time recipient of CCFF funding at location</a:t>
            </a:r>
          </a:p>
          <a:p>
            <a:r>
              <a:rPr lang="en-US" sz="2600" dirty="0"/>
              <a:t>Facility must be free from city, state, federal tax liens</a:t>
            </a:r>
          </a:p>
          <a:p>
            <a:r>
              <a:rPr lang="en-US" sz="2600" dirty="0"/>
              <a:t>City licensing and State DHS certification must be in good standing (DHS 12-month Certificate of Compliance)</a:t>
            </a:r>
          </a:p>
          <a:p>
            <a:r>
              <a:rPr lang="en-US" sz="2600" dirty="0"/>
              <a:t>If Multi-Site:</a:t>
            </a:r>
          </a:p>
          <a:p>
            <a:pPr lvl="1"/>
            <a:r>
              <a:rPr lang="en-US" sz="2600" dirty="0"/>
              <a:t>May apply for funding for up to three (3) sites during any funding period</a:t>
            </a:r>
          </a:p>
          <a:p>
            <a:endParaRPr lang="en-US" dirty="0"/>
          </a:p>
        </p:txBody>
      </p:sp>
      <p:sp>
        <p:nvSpPr>
          <p:cNvPr id="3" name="Title 2"/>
          <p:cNvSpPr>
            <a:spLocks noGrp="1"/>
          </p:cNvSpPr>
          <p:nvPr>
            <p:ph type="title"/>
          </p:nvPr>
        </p:nvSpPr>
        <p:spPr/>
        <p:txBody>
          <a:bodyPr>
            <a:normAutofit fontScale="90000"/>
          </a:bodyPr>
          <a:lstStyle/>
          <a:p>
            <a:r>
              <a:rPr lang="en-US" b="1" dirty="0">
                <a:solidFill>
                  <a:srgbClr val="597B7C"/>
                </a:solidFill>
              </a:rPr>
              <a:t>Additional Eligibility Requirements </a:t>
            </a:r>
          </a:p>
        </p:txBody>
      </p:sp>
    </p:spTree>
    <p:extLst>
      <p:ext uri="{BB962C8B-B14F-4D97-AF65-F5344CB8AC3E}">
        <p14:creationId xmlns:p14="http://schemas.microsoft.com/office/powerpoint/2010/main" val="149807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600200"/>
            <a:ext cx="8343900" cy="3886200"/>
          </a:xfrm>
        </p:spPr>
        <p:txBody>
          <a:bodyPr>
            <a:normAutofit fontScale="70000" lnSpcReduction="20000"/>
          </a:bodyPr>
          <a:lstStyle/>
          <a:p>
            <a:pPr lvl="0">
              <a:lnSpc>
                <a:spcPct val="120000"/>
              </a:lnSpc>
              <a:buFont typeface="Wingdings" panose="05000000000000000000" pitchFamily="2" charset="2"/>
              <a:buChar char="Ø"/>
            </a:pPr>
            <a:r>
              <a:rPr lang="en-US" dirty="0"/>
              <a:t>First time City of Philadelphia: Child Care Facility Fund recipients</a:t>
            </a:r>
          </a:p>
          <a:p>
            <a:pPr lvl="0">
              <a:lnSpc>
                <a:spcPct val="120000"/>
              </a:lnSpc>
              <a:buFont typeface="Wingdings" panose="05000000000000000000" pitchFamily="2" charset="2"/>
              <a:buChar char="Ø"/>
            </a:pPr>
            <a:r>
              <a:rPr lang="en-US" dirty="0"/>
              <a:t>STAR 4 facilities</a:t>
            </a:r>
          </a:p>
          <a:p>
            <a:pPr lvl="0">
              <a:lnSpc>
                <a:spcPct val="120000"/>
              </a:lnSpc>
              <a:buFont typeface="Wingdings" panose="05000000000000000000" pitchFamily="2" charset="2"/>
              <a:buChar char="Ø"/>
            </a:pPr>
            <a:r>
              <a:rPr lang="en-US" dirty="0"/>
              <a:t>Facility’s childcare license is at risk due to facility deficiencies</a:t>
            </a:r>
          </a:p>
          <a:p>
            <a:pPr lvl="0">
              <a:lnSpc>
                <a:spcPct val="120000"/>
              </a:lnSpc>
              <a:buFont typeface="Wingdings" panose="05000000000000000000" pitchFamily="2" charset="2"/>
              <a:buChar char="Ø"/>
            </a:pPr>
            <a:r>
              <a:rPr lang="en-US" dirty="0"/>
              <a:t>Facilities serving 50% or more children receiving subsidy (CCIS, PKC, HS, EHS, Free CACFP Status)</a:t>
            </a:r>
          </a:p>
          <a:p>
            <a:pPr lvl="0">
              <a:lnSpc>
                <a:spcPct val="120000"/>
              </a:lnSpc>
              <a:buFont typeface="Wingdings" panose="05000000000000000000" pitchFamily="2" charset="2"/>
              <a:buChar char="Ø"/>
            </a:pPr>
            <a:r>
              <a:rPr lang="en-US" dirty="0"/>
              <a:t>Current or pre-qualified PHLpreK provider</a:t>
            </a:r>
          </a:p>
          <a:p>
            <a:pPr>
              <a:lnSpc>
                <a:spcPct val="120000"/>
              </a:lnSpc>
              <a:buFont typeface="Wingdings" panose="05000000000000000000" pitchFamily="2" charset="2"/>
              <a:buChar char="Ø"/>
            </a:pPr>
            <a:r>
              <a:rPr lang="en-US" dirty="0"/>
              <a:t>Facility projects that will help the provider meet and sustain best practices in health and safety protocol</a:t>
            </a:r>
          </a:p>
          <a:p>
            <a:pPr lvl="0"/>
            <a:endParaRPr lang="en-US" dirty="0"/>
          </a:p>
          <a:p>
            <a:endParaRPr lang="en-US" dirty="0"/>
          </a:p>
        </p:txBody>
      </p:sp>
      <p:sp>
        <p:nvSpPr>
          <p:cNvPr id="3" name="Title 2"/>
          <p:cNvSpPr>
            <a:spLocks noGrp="1"/>
          </p:cNvSpPr>
          <p:nvPr>
            <p:ph type="title"/>
          </p:nvPr>
        </p:nvSpPr>
        <p:spPr/>
        <p:txBody>
          <a:bodyPr>
            <a:normAutofit/>
          </a:bodyPr>
          <a:lstStyle/>
          <a:p>
            <a:r>
              <a:rPr lang="en-US" b="1" dirty="0">
                <a:solidFill>
                  <a:srgbClr val="597B7C"/>
                </a:solidFill>
              </a:rPr>
              <a:t>CCFF Priority Considerations</a:t>
            </a:r>
          </a:p>
        </p:txBody>
      </p:sp>
    </p:spTree>
    <p:extLst>
      <p:ext uri="{BB962C8B-B14F-4D97-AF65-F5344CB8AC3E}">
        <p14:creationId xmlns:p14="http://schemas.microsoft.com/office/powerpoint/2010/main" val="1281691797"/>
      </p:ext>
    </p:extLst>
  </p:cSld>
  <p:clrMapOvr>
    <a:masterClrMapping/>
  </p:clrMapOvr>
</p:sld>
</file>

<file path=ppt/theme/theme1.xml><?xml version="1.0" encoding="utf-8"?>
<a:theme xmlns:a="http://schemas.openxmlformats.org/drawingml/2006/main" name="PHMC_PPT_TEMPLATE_2016">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PHMC_PPT_TEMPLATE_2016</Template>
  <TotalTime>536</TotalTime>
  <Words>2386</Words>
  <Application>Microsoft Office PowerPoint</Application>
  <PresentationFormat>On-screen Show (4:3)</PresentationFormat>
  <Paragraphs>337</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News Gothic MT</vt:lpstr>
      <vt:lpstr>Wingdings</vt:lpstr>
      <vt:lpstr>PHMC_PPT_TEMPLATE_2016</vt:lpstr>
      <vt:lpstr>City of Philadelphia:  Child Care Facilities Fund</vt:lpstr>
      <vt:lpstr>PowerPoint Presentation</vt:lpstr>
      <vt:lpstr>About CCFF</vt:lpstr>
      <vt:lpstr>CCFF Staff</vt:lpstr>
      <vt:lpstr>CCFF Funding Limits</vt:lpstr>
      <vt:lpstr>Provider Eligibility Requirements</vt:lpstr>
      <vt:lpstr>STAR 2 Eligibility Requirements</vt:lpstr>
      <vt:lpstr>Additional Eligibility Requirements </vt:lpstr>
      <vt:lpstr>CCFF Priority Considerations</vt:lpstr>
      <vt:lpstr>CCFF Priority Considerations</vt:lpstr>
      <vt:lpstr>Facility Project Requirements</vt:lpstr>
      <vt:lpstr>Typical Facility Improvements</vt:lpstr>
      <vt:lpstr>Health &amp; Safety focused Facility Projects - Examples</vt:lpstr>
      <vt:lpstr>Common Project Delays/Things to Look Out for!</vt:lpstr>
      <vt:lpstr>Project Life Cycle</vt:lpstr>
      <vt:lpstr>Submission Requirements</vt:lpstr>
      <vt:lpstr>Sample of Contractor's License</vt:lpstr>
      <vt:lpstr>If funded, what is Required of the Provider?</vt:lpstr>
      <vt:lpstr>SAMPLE OF INSURANCE</vt:lpstr>
      <vt:lpstr>If funded, what is Required of the Provider (cont.)?</vt:lpstr>
      <vt:lpstr>Grant Disbursements for Approved Facility Improvements</vt:lpstr>
      <vt:lpstr>Projected Grant Timeline</vt:lpstr>
      <vt:lpstr>What Resources Are Available?</vt:lpstr>
      <vt:lpstr>TA Sessions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LaToshia DeVose</dc:creator>
  <cp:lastModifiedBy>LaToshia DeVose</cp:lastModifiedBy>
  <cp:revision>46</cp:revision>
  <dcterms:created xsi:type="dcterms:W3CDTF">2020-11-16T20:09:22Z</dcterms:created>
  <dcterms:modified xsi:type="dcterms:W3CDTF">2020-12-16T18:52:31Z</dcterms:modified>
</cp:coreProperties>
</file>